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6"/>
  </p:notesMasterIdLst>
  <p:sldIdLst>
    <p:sldId id="479" r:id="rId2"/>
    <p:sldId id="465" r:id="rId3"/>
    <p:sldId id="466" r:id="rId4"/>
    <p:sldId id="467" r:id="rId5"/>
    <p:sldId id="398" r:id="rId6"/>
    <p:sldId id="441" r:id="rId7"/>
    <p:sldId id="450" r:id="rId8"/>
    <p:sldId id="451" r:id="rId9"/>
    <p:sldId id="469" r:id="rId10"/>
    <p:sldId id="453" r:id="rId11"/>
    <p:sldId id="454" r:id="rId12"/>
    <p:sldId id="455" r:id="rId13"/>
    <p:sldId id="470" r:id="rId14"/>
    <p:sldId id="471" r:id="rId15"/>
    <p:sldId id="472" r:id="rId16"/>
    <p:sldId id="456" r:id="rId17"/>
    <p:sldId id="473" r:id="rId18"/>
    <p:sldId id="438" r:id="rId19"/>
    <p:sldId id="487" r:id="rId20"/>
    <p:sldId id="440" r:id="rId21"/>
    <p:sldId id="488" r:id="rId22"/>
    <p:sldId id="474" r:id="rId23"/>
    <p:sldId id="475" r:id="rId24"/>
    <p:sldId id="468" r:id="rId25"/>
    <p:sldId id="412" r:id="rId26"/>
    <p:sldId id="489" r:id="rId27"/>
    <p:sldId id="428" r:id="rId28"/>
    <p:sldId id="486" r:id="rId29"/>
    <p:sldId id="477" r:id="rId30"/>
    <p:sldId id="484" r:id="rId31"/>
    <p:sldId id="431" r:id="rId32"/>
    <p:sldId id="485" r:id="rId33"/>
    <p:sldId id="406" r:id="rId34"/>
    <p:sldId id="482" r:id="rId35"/>
    <p:sldId id="413" r:id="rId36"/>
    <p:sldId id="483" r:id="rId37"/>
    <p:sldId id="432" r:id="rId38"/>
    <p:sldId id="388" r:id="rId39"/>
    <p:sldId id="480" r:id="rId40"/>
    <p:sldId id="434" r:id="rId41"/>
    <p:sldId id="462" r:id="rId42"/>
    <p:sldId id="481" r:id="rId43"/>
    <p:sldId id="385" r:id="rId44"/>
    <p:sldId id="464" r:id="rId45"/>
  </p:sldIdLst>
  <p:sldSz cx="9144000" cy="6858000" type="screen4x3"/>
  <p:notesSz cx="6858000" cy="9144000"/>
  <p:kinsoku lang="zh-CN" invalStChars="!),.:;?]}、。—ˇ¨〃々～‖…’”〕〉》」』〗】∶！＂＇），．：；？］｀｜｝·" invalEndChars="([{‘“〔〈《「『〖【（［｛．·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00FF"/>
    <a:srgbClr val="FF33CC"/>
    <a:srgbClr val="FF66CC"/>
    <a:srgbClr val="00FF00"/>
    <a:srgbClr val="FF00FF"/>
    <a:srgbClr val="FF99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58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40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140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40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03A3FA71-EE94-4C69-B9B7-35ADBCF9D24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7572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4185C034-D9C2-4EDF-B656-614EA6F6DFD6}" type="slidenum">
              <a:rPr lang="en-US" altLang="zh-CN" sz="1200" b="0" smtClean="0">
                <a:latin typeface="Arial" charset="0"/>
              </a:rPr>
              <a:pPr eaLnBrk="1" hangingPunct="1"/>
              <a:t>8</a:t>
            </a:fld>
            <a:endParaRPr lang="en-US" altLang="zh-CN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64D36FB9-441D-4304-BBF7-118E42A9E643}" type="slidenum">
              <a:rPr lang="en-US" altLang="zh-CN" sz="1200" b="0" smtClean="0">
                <a:latin typeface="Arial" charset="0"/>
              </a:rPr>
              <a:pPr eaLnBrk="1" hangingPunct="1"/>
              <a:t>25</a:t>
            </a:fld>
            <a:endParaRPr lang="en-US" altLang="zh-CN" sz="1200" b="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E8B0D-3B0F-42C6-976C-DC327F2647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6664450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97D1D-60AA-4137-AB56-6E7DA5D8DC5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96766069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DA4D2-96AF-4D4A-8A32-EDC8B7059F3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330744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CF341-E6F3-483B-B808-FA1DDF1389A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8295183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9C760-803D-4F25-93C6-8CB396ED8D5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5284799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57E1A-DBE8-4101-AA87-0F7F2025E49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630206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67757-69E6-41B1-A2D7-66BEF740E75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4104256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6875D-4FA7-420F-885D-7B6E39AFCA7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3006679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38517-BFE8-4B55-8AB5-1A75A6BB47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15698065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5EB57-396B-4277-822B-DA925870651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0263765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02B81-B344-4B97-B68F-21985E9C6A1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3664386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j-lt"/>
              </a:defRPr>
            </a:lvl1pPr>
          </a:lstStyle>
          <a:p>
            <a:pPr>
              <a:defRPr/>
            </a:pPr>
            <a:fld id="{980C527C-F724-47A5-AEA9-40EB5140610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Section%20B%201c.mp3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Section%20B%201d.mp3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22825;&#27668;3.avi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WordArt 3"/>
          <p:cNvSpPr>
            <a:spLocks noChangeArrowheads="1" noChangeShapeType="1" noTextEdit="1"/>
          </p:cNvSpPr>
          <p:nvPr/>
        </p:nvSpPr>
        <p:spPr bwMode="auto">
          <a:xfrm>
            <a:off x="4572000" y="908050"/>
            <a:ext cx="2663825" cy="10795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FF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0066"/>
                    </a:gs>
                    <a:gs pos="100000">
                      <a:srgbClr val="CC0066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rgbClr val="C0C0C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Unit 7</a:t>
            </a:r>
            <a:endParaRPr lang="zh-CN" altLang="en-US" kern="10">
              <a:ln w="12700">
                <a:solidFill>
                  <a:srgbClr val="FF33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CC0066"/>
                  </a:gs>
                  <a:gs pos="100000">
                    <a:srgbClr val="CC00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effectLst>
                <a:outerShdw dist="107763" dir="18900000" algn="ctr" rotWithShape="0">
                  <a:srgbClr val="C0C0C0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12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animBg="1"/>
      <p:bldP spid="5120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1" descr="E:\图片库\天气及标志符号\2260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417763"/>
            <a:ext cx="28797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2698750" y="1484313"/>
            <a:ext cx="4681538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0000FF"/>
                </a:solidFill>
              </a:rPr>
              <a:t>How’s the weather?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411413" y="5445125"/>
            <a:ext cx="47545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00FF"/>
                </a:solidFill>
              </a:rPr>
              <a:t>It’s windy and cool.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987675" y="2349500"/>
            <a:ext cx="3097213" cy="2016125"/>
          </a:xfrm>
          <a:prstGeom prst="rect">
            <a:avLst/>
          </a:prstGeom>
          <a:solidFill>
            <a:srgbClr val="FF66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986088" y="4362450"/>
            <a:ext cx="3097212" cy="935038"/>
          </a:xfrm>
          <a:prstGeom prst="rect">
            <a:avLst/>
          </a:prstGeom>
          <a:solidFill>
            <a:srgbClr val="33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10248" name="WordArt 8"/>
          <p:cNvSpPr>
            <a:spLocks noChangeArrowheads="1" noChangeShapeType="1" noTextEdit="1"/>
          </p:cNvSpPr>
          <p:nvPr/>
        </p:nvSpPr>
        <p:spPr bwMode="auto">
          <a:xfrm>
            <a:off x="611188" y="215900"/>
            <a:ext cx="3455987" cy="1268413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33CC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Guessing</a:t>
            </a:r>
            <a:endParaRPr lang="zh-CN" altLang="en-US" kern="10">
              <a:ln w="12700">
                <a:solidFill>
                  <a:srgbClr val="FF0066"/>
                </a:solidFill>
                <a:round/>
                <a:headEnd/>
                <a:tailEnd/>
              </a:ln>
              <a:solidFill>
                <a:srgbClr val="FF33CC"/>
              </a:soli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utoUpdateAnimBg="0"/>
      <p:bldP spid="8" grpId="0" animBg="1"/>
      <p:bldP spid="12" grpId="0" animBg="1"/>
      <p:bldP spid="1024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914650" y="5229225"/>
            <a:ext cx="2879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4814DA"/>
                </a:solidFill>
              </a:rPr>
              <a:t>It’s raining.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2482850" y="555625"/>
            <a:ext cx="4681538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FF0000"/>
                </a:solidFill>
              </a:rPr>
              <a:t>How’s the weather?</a:t>
            </a:r>
          </a:p>
        </p:txBody>
      </p:sp>
      <p:pic>
        <p:nvPicPr>
          <p:cNvPr id="11268" name="Picture 8" descr="E:\图片库\天气及标志符号\2908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563688"/>
            <a:ext cx="313055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698750" y="1492250"/>
            <a:ext cx="3600450" cy="2519363"/>
          </a:xfrm>
          <a:prstGeom prst="rect">
            <a:avLst/>
          </a:prstGeom>
          <a:solidFill>
            <a:srgbClr val="FF66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698750" y="4011613"/>
            <a:ext cx="3600450" cy="1008062"/>
          </a:xfrm>
          <a:prstGeom prst="rect">
            <a:avLst/>
          </a:prstGeom>
          <a:solidFill>
            <a:srgbClr val="33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/>
      <p:bldP spid="6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411413" y="5157788"/>
            <a:ext cx="39608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</a:rPr>
              <a:t> </a:t>
            </a:r>
            <a:r>
              <a:rPr lang="en-US" altLang="zh-CN">
                <a:solidFill>
                  <a:srgbClr val="800000"/>
                </a:solidFill>
              </a:rPr>
              <a:t>It’s sunny and hot.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411413" y="620713"/>
            <a:ext cx="4681537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FF0000"/>
                </a:solidFill>
              </a:rPr>
              <a:t>How’s the weather?</a:t>
            </a:r>
          </a:p>
        </p:txBody>
      </p:sp>
      <p:pic>
        <p:nvPicPr>
          <p:cNvPr id="12292" name="Picture 9" descr="E:\图片库\天气及标志符号\3704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88" y="1701800"/>
            <a:ext cx="358457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411413" y="1485900"/>
            <a:ext cx="3959225" cy="2303463"/>
          </a:xfrm>
          <a:prstGeom prst="rect">
            <a:avLst/>
          </a:prstGeom>
          <a:solidFill>
            <a:srgbClr val="FF66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411413" y="3789363"/>
            <a:ext cx="3959225" cy="1223962"/>
          </a:xfrm>
          <a:prstGeom prst="rect">
            <a:avLst/>
          </a:prstGeom>
          <a:solidFill>
            <a:srgbClr val="33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/>
      <p:bldP spid="6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图片库\天气及标志符号\0508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284413"/>
            <a:ext cx="357505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2266950" y="620713"/>
            <a:ext cx="4681538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FF0000"/>
                </a:solidFill>
              </a:rPr>
              <a:t>How’s the weather?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268538" y="4659313"/>
            <a:ext cx="43195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C00000"/>
                </a:solidFill>
              </a:rPr>
              <a:t>It’s snowy and cold.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484438" y="1636713"/>
            <a:ext cx="3744912" cy="2016125"/>
          </a:xfrm>
          <a:prstGeom prst="rect">
            <a:avLst/>
          </a:prstGeom>
          <a:solidFill>
            <a:srgbClr val="FF66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484438" y="3652838"/>
            <a:ext cx="3744912" cy="792162"/>
          </a:xfrm>
          <a:prstGeom prst="rect">
            <a:avLst/>
          </a:prstGeom>
          <a:solidFill>
            <a:srgbClr val="33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utoUpdateAnimBg="0"/>
      <p:bldP spid="8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ic15.nipic.com/20110813/5252423_145038545000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13"/>
          <a:stretch>
            <a:fillRect/>
          </a:stretch>
        </p:blipFill>
        <p:spPr bwMode="auto">
          <a:xfrm>
            <a:off x="2339975" y="2292350"/>
            <a:ext cx="3562350" cy="222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2266950" y="852488"/>
            <a:ext cx="4681538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FF0000"/>
                </a:solidFill>
              </a:rPr>
              <a:t>How’s the weather?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203575" y="4948238"/>
            <a:ext cx="2376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C00000"/>
                </a:solidFill>
              </a:rPr>
              <a:t>It’s dry.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266950" y="1860550"/>
            <a:ext cx="3744913" cy="2016125"/>
          </a:xfrm>
          <a:prstGeom prst="rect">
            <a:avLst/>
          </a:prstGeom>
          <a:solidFill>
            <a:srgbClr val="FF66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266950" y="3868738"/>
            <a:ext cx="3744913" cy="792162"/>
          </a:xfrm>
          <a:prstGeom prst="rect">
            <a:avLst/>
          </a:prstGeom>
          <a:solidFill>
            <a:srgbClr val="33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utoUpdateAnimBg="0"/>
      <p:bldP spid="8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E:\图片库\天气及标志符号\2276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50" y="1708150"/>
            <a:ext cx="2592388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2482850" y="765175"/>
            <a:ext cx="4681538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FF0000"/>
                </a:solidFill>
              </a:rPr>
              <a:t>How’s the weather?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268538" y="4941888"/>
            <a:ext cx="4464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C00000"/>
                </a:solidFill>
              </a:rPr>
              <a:t>It’s sunny and warm.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627313" y="1781175"/>
            <a:ext cx="3744912" cy="2016125"/>
          </a:xfrm>
          <a:prstGeom prst="rect">
            <a:avLst/>
          </a:prstGeom>
          <a:solidFill>
            <a:srgbClr val="FF66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627313" y="3797300"/>
            <a:ext cx="3744912" cy="935038"/>
          </a:xfrm>
          <a:prstGeom prst="rect">
            <a:avLst/>
          </a:prstGeom>
          <a:solidFill>
            <a:srgbClr val="33CC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utoUpdateAnimBg="0"/>
      <p:bldP spid="8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5"/>
          <p:cNvSpPr txBox="1">
            <a:spLocks noChangeArrowheads="1"/>
          </p:cNvSpPr>
          <p:nvPr/>
        </p:nvSpPr>
        <p:spPr bwMode="auto">
          <a:xfrm>
            <a:off x="1331913" y="1874838"/>
            <a:ext cx="748823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ja-JP">
                <a:solidFill>
                  <a:srgbClr val="0000FF"/>
                </a:solidFill>
              </a:rPr>
              <a:t>Listen and write what Mary and Eric answer to How’s it going. 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16387" name="Oval 2"/>
          <p:cNvSpPr>
            <a:spLocks noChangeArrowheads="1"/>
          </p:cNvSpPr>
          <p:nvPr/>
        </p:nvSpPr>
        <p:spPr bwMode="auto">
          <a:xfrm>
            <a:off x="323850" y="1984375"/>
            <a:ext cx="900113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/>
              <a:t>1c</a:t>
            </a:r>
          </a:p>
        </p:txBody>
      </p:sp>
      <p:graphicFrame>
        <p:nvGraphicFramePr>
          <p:cNvPr id="16404" name="Group 20"/>
          <p:cNvGraphicFramePr>
            <a:graphicFrameLocks noGrp="1"/>
          </p:cNvGraphicFramePr>
          <p:nvPr/>
        </p:nvGraphicFramePr>
        <p:xfrm>
          <a:off x="1042988" y="3719513"/>
          <a:ext cx="6985000" cy="2085975"/>
        </p:xfrm>
        <a:graphic>
          <a:graphicData uri="http://schemas.openxmlformats.org/drawingml/2006/table">
            <a:tbl>
              <a:tblPr/>
              <a:tblGrid>
                <a:gridCol w="2101850"/>
                <a:gridCol w="4883150"/>
              </a:tblGrid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How’s it going? 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Mary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Eric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great</a:t>
                      </a: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7170" name="Text Box 16"/>
          <p:cNvSpPr txBox="1">
            <a:spLocks noChangeArrowheads="1"/>
          </p:cNvSpPr>
          <p:nvPr/>
        </p:nvSpPr>
        <p:spPr bwMode="auto">
          <a:xfrm>
            <a:off x="4714875" y="4437063"/>
            <a:ext cx="23749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>
                <a:solidFill>
                  <a:srgbClr val="9933FF"/>
                </a:solidFill>
              </a:rPr>
              <a:t>Not bad.</a:t>
            </a:r>
          </a:p>
        </p:txBody>
      </p:sp>
      <p:pic>
        <p:nvPicPr>
          <p:cNvPr id="16405" name="Picture 21" descr="喇叭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708275"/>
            <a:ext cx="792162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06" name="WordArt 6"/>
          <p:cNvSpPr>
            <a:spLocks noChangeArrowheads="1" noChangeShapeType="1" noTextEdit="1"/>
          </p:cNvSpPr>
          <p:nvPr/>
        </p:nvSpPr>
        <p:spPr bwMode="auto">
          <a:xfrm>
            <a:off x="2700338" y="692150"/>
            <a:ext cx="3529012" cy="10795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path path="rect">
                    <a:fillToRect t="100000" r="100000"/>
                  </a:path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Listening</a:t>
            </a:r>
            <a:endParaRPr lang="zh-CN" altLang="en-US" sz="4000" kern="10">
              <a:ln w="9525">
                <a:solidFill>
                  <a:srgbClr val="FF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path path="rect">
                  <a:fillToRect t="100000" r="100000"/>
                </a:path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animBg="1"/>
      <p:bldP spid="7170" grpId="0"/>
      <p:bldP spid="1640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5"/>
          <p:cNvSpPr txBox="1">
            <a:spLocks noChangeArrowheads="1"/>
          </p:cNvSpPr>
          <p:nvPr/>
        </p:nvSpPr>
        <p:spPr bwMode="auto">
          <a:xfrm>
            <a:off x="2555875" y="260350"/>
            <a:ext cx="6408738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ja-JP">
                <a:solidFill>
                  <a:srgbClr val="CC0066"/>
                </a:solidFill>
              </a:rPr>
              <a:t>Listen again. Write the answers  to What are you doing and How’s the weather. </a:t>
            </a:r>
            <a:endParaRPr lang="en-US" altLang="zh-CN">
              <a:solidFill>
                <a:srgbClr val="CC0066"/>
              </a:solidFill>
            </a:endParaRPr>
          </a:p>
        </p:txBody>
      </p:sp>
      <p:graphicFrame>
        <p:nvGraphicFramePr>
          <p:cNvPr id="17443" name="Group 35"/>
          <p:cNvGraphicFramePr>
            <a:graphicFrameLocks noGrp="1"/>
          </p:cNvGraphicFramePr>
          <p:nvPr/>
        </p:nvGraphicFramePr>
        <p:xfrm>
          <a:off x="179388" y="2492375"/>
          <a:ext cx="8856662" cy="3457575"/>
        </p:xfrm>
        <a:graphic>
          <a:graphicData uri="http://schemas.openxmlformats.org/drawingml/2006/table">
            <a:tbl>
              <a:tblPr/>
              <a:tblGrid>
                <a:gridCol w="1155700"/>
                <a:gridCol w="3884612"/>
                <a:gridCol w="3816350"/>
              </a:tblGrid>
              <a:tr h="944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What are you doing? 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How’s the weather?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</a:tr>
              <a:tr h="1216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Mary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</a:tr>
              <a:tr h="1296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Eric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  <p:sp>
        <p:nvSpPr>
          <p:cNvPr id="7170" name="Text Box 16"/>
          <p:cNvSpPr txBox="1">
            <a:spLocks noChangeArrowheads="1"/>
          </p:cNvSpPr>
          <p:nvPr/>
        </p:nvSpPr>
        <p:spPr bwMode="auto">
          <a:xfrm>
            <a:off x="1908175" y="3357563"/>
            <a:ext cx="28797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400">
                <a:solidFill>
                  <a:srgbClr val="0000FF"/>
                </a:solidFill>
              </a:rPr>
              <a:t>visiting her grandmother</a:t>
            </a:r>
          </a:p>
        </p:txBody>
      </p:sp>
      <p:sp>
        <p:nvSpPr>
          <p:cNvPr id="17431" name="Oval 2"/>
          <p:cNvSpPr>
            <a:spLocks noChangeArrowheads="1"/>
          </p:cNvSpPr>
          <p:nvPr/>
        </p:nvSpPr>
        <p:spPr bwMode="auto">
          <a:xfrm>
            <a:off x="468313" y="1125538"/>
            <a:ext cx="900112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/>
              <a:t>1d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256213" y="3683000"/>
            <a:ext cx="388778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400">
                <a:solidFill>
                  <a:srgbClr val="FF0066"/>
                </a:solidFill>
              </a:rPr>
              <a:t>Hot, dry and sunny.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836738" y="4835525"/>
            <a:ext cx="33845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400">
                <a:solidFill>
                  <a:srgbClr val="0000FF"/>
                </a:solidFill>
              </a:rPr>
              <a:t>having a party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292725" y="4724400"/>
            <a:ext cx="3851275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400">
                <a:solidFill>
                  <a:srgbClr val="FF0066"/>
                </a:solidFill>
              </a:rPr>
              <a:t>Terrible. It’s cold and it’s raining.</a:t>
            </a:r>
          </a:p>
        </p:txBody>
      </p:sp>
      <p:pic>
        <p:nvPicPr>
          <p:cNvPr id="17444" name="Picture 36" descr="喇叭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12875"/>
            <a:ext cx="792163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45" name="WordArt 6"/>
          <p:cNvSpPr>
            <a:spLocks noChangeArrowheads="1" noChangeShapeType="1" noTextEdit="1"/>
          </p:cNvSpPr>
          <p:nvPr/>
        </p:nvSpPr>
        <p:spPr bwMode="auto">
          <a:xfrm>
            <a:off x="179388" y="333375"/>
            <a:ext cx="2339975" cy="1008063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FF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A128C"/>
                    </a:gs>
                    <a:gs pos="35000">
                      <a:srgbClr val="181CC7"/>
                    </a:gs>
                    <a:gs pos="44000">
                      <a:srgbClr val="7005D4"/>
                    </a:gs>
                    <a:gs pos="50000">
                      <a:srgbClr val="8C3D91"/>
                    </a:gs>
                    <a:gs pos="56000">
                      <a:srgbClr val="7005D4"/>
                    </a:gs>
                    <a:gs pos="65000">
                      <a:srgbClr val="181CC7"/>
                    </a:gs>
                    <a:gs pos="80001">
                      <a:srgbClr val="0A128C"/>
                    </a:gs>
                    <a:gs pos="100000">
                      <a:srgbClr val="000000"/>
                    </a:gs>
                  </a:gsLst>
                  <a:lin ang="2700000" scaled="1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Listening</a:t>
            </a:r>
            <a:endParaRPr lang="zh-CN" altLang="en-US" sz="4000" kern="10">
              <a:ln w="9525">
                <a:solidFill>
                  <a:srgbClr val="FF66CC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20000">
                    <a:srgbClr val="0A128C"/>
                  </a:gs>
                  <a:gs pos="35000">
                    <a:srgbClr val="181CC7"/>
                  </a:gs>
                  <a:gs pos="44000">
                    <a:srgbClr val="7005D4"/>
                  </a:gs>
                  <a:gs pos="50000">
                    <a:srgbClr val="8C3D91"/>
                  </a:gs>
                  <a:gs pos="56000">
                    <a:srgbClr val="7005D4"/>
                  </a:gs>
                  <a:gs pos="65000">
                    <a:srgbClr val="181CC7"/>
                  </a:gs>
                  <a:gs pos="80001">
                    <a:srgbClr val="0A128C"/>
                  </a:gs>
                  <a:gs pos="100000">
                    <a:srgbClr val="000000"/>
                  </a:gs>
                </a:gsLst>
                <a:lin ang="2700000" scaled="1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7170" grpId="0"/>
      <p:bldP spid="17431" grpId="0" animBg="1"/>
      <p:bldP spid="8" grpId="0"/>
      <p:bldP spid="9" grpId="0"/>
      <p:bldP spid="10" grpId="0"/>
      <p:bldP spid="174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419475" y="836613"/>
            <a:ext cx="5219700" cy="1385887"/>
          </a:xfrm>
          <a:prstGeom prst="rect">
            <a:avLst/>
          </a:prstGeom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/>
              <a:t>Role-play a conversation between Mary and Eric.   </a:t>
            </a:r>
          </a:p>
        </p:txBody>
      </p:sp>
      <p:sp>
        <p:nvSpPr>
          <p:cNvPr id="18435" name="Oval 2"/>
          <p:cNvSpPr>
            <a:spLocks noChangeArrowheads="1"/>
          </p:cNvSpPr>
          <p:nvPr/>
        </p:nvSpPr>
        <p:spPr bwMode="auto">
          <a:xfrm>
            <a:off x="1403350" y="1484313"/>
            <a:ext cx="792163" cy="8651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/>
              <a:t>1e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323850" y="2271713"/>
            <a:ext cx="8424863" cy="432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344613" indent="-1344613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906588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2314575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722563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313055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358775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404495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450215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95935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>
                <a:solidFill>
                  <a:srgbClr val="C00000"/>
                </a:solidFill>
              </a:rPr>
              <a:t>Eric:   Hi! How’s it going?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>
                <a:solidFill>
                  <a:srgbClr val="4814DA"/>
                </a:solidFill>
              </a:rPr>
              <a:t>Mary: Hello! Oh, not too bad! What are you doing?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>
                <a:solidFill>
                  <a:srgbClr val="C00000"/>
                </a:solidFill>
              </a:rPr>
              <a:t>Eric:   I’m having a party. My family is here.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>
                <a:solidFill>
                  <a:srgbClr val="4814DA"/>
                </a:solidFill>
              </a:rPr>
              <a:t>Mary: Sounds like fun. How’s the weather? </a:t>
            </a:r>
            <a:endParaRPr lang="en-US" altLang="zh-CN">
              <a:solidFill>
                <a:srgbClr val="C00000"/>
              </a:solidFill>
            </a:endParaRPr>
          </a:p>
        </p:txBody>
      </p:sp>
      <p:sp>
        <p:nvSpPr>
          <p:cNvPr id="18439" name="WordArt 6"/>
          <p:cNvSpPr>
            <a:spLocks noChangeArrowheads="1" noChangeShapeType="1" noTextEdit="1"/>
          </p:cNvSpPr>
          <p:nvPr/>
        </p:nvSpPr>
        <p:spPr bwMode="auto">
          <a:xfrm>
            <a:off x="468313" y="765175"/>
            <a:ext cx="2592387" cy="936625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FF66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path path="rect">
                    <a:fillToRect t="100000" r="100000"/>
                  </a:path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Pairwork</a:t>
            </a:r>
            <a:endParaRPr lang="zh-CN" altLang="en-US" sz="4000" kern="10">
              <a:ln w="9525">
                <a:solidFill>
                  <a:srgbClr val="FF66CC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path path="rect">
                  <a:fillToRect t="100000" r="100000"/>
                </a:path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435" grpId="0" animBg="1"/>
      <p:bldP spid="13" grpId="0"/>
      <p:bldP spid="184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468313" y="836613"/>
            <a:ext cx="8280400" cy="470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344613" indent="-1344613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8097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2217738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625725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3033713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3490913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948113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4405313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862513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</a:rPr>
              <a:t>Eric:   Terrible. It’s cold and raining. How’s the weather in Mexico?</a:t>
            </a:r>
            <a:r>
              <a:rPr lang="en-US" altLang="zh-CN"/>
              <a:t>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4814DA"/>
                </a:solidFill>
              </a:rPr>
              <a:t>Mary: Hot. Hot and dry. And sunny.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</a:rPr>
              <a:t>Eric:   Sounds good. So what are you doing?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4814DA"/>
                </a:solidFill>
              </a:rPr>
              <a:t>Mary: I’m visiting my                  grandmother.</a:t>
            </a:r>
          </a:p>
        </p:txBody>
      </p:sp>
      <p:pic>
        <p:nvPicPr>
          <p:cNvPr id="14" name="Picture 10" descr="朋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4221163"/>
            <a:ext cx="17272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5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3048000" cy="858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519958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/>
                </a:gradFill>
                <a:latin typeface="Arial"/>
                <a:cs typeface="Arial"/>
              </a:rPr>
              <a:t>Unit 7</a:t>
            </a:r>
            <a:endParaRPr lang="zh-CN" altLang="en-US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/>
              </a:gradFill>
              <a:latin typeface="Arial"/>
              <a:cs typeface="Arial"/>
            </a:endParaRP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611188" y="3932238"/>
            <a:ext cx="8135937" cy="2592387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en-US" altLang="zh-CN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Times New Roman"/>
                <a:cs typeface="Times New Roman"/>
              </a:rPr>
              <a:t>It's raining!</a:t>
            </a:r>
            <a:endParaRPr lang="zh-CN" altLang="en-US" kern="10"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0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/>
      <p:bldP spid="2056" grpId="0" animBg="1"/>
      <p:bldP spid="205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Oval 2"/>
          <p:cNvSpPr>
            <a:spLocks noChangeArrowheads="1"/>
          </p:cNvSpPr>
          <p:nvPr/>
        </p:nvSpPr>
        <p:spPr bwMode="auto">
          <a:xfrm>
            <a:off x="468313" y="2420938"/>
            <a:ext cx="757237" cy="9175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/>
              <a:t>2a</a:t>
            </a:r>
          </a:p>
        </p:txBody>
      </p:sp>
      <p:sp>
        <p:nvSpPr>
          <p:cNvPr id="19462" name="Text Box 15"/>
          <p:cNvSpPr txBox="1">
            <a:spLocks noChangeArrowheads="1"/>
          </p:cNvSpPr>
          <p:nvPr/>
        </p:nvSpPr>
        <p:spPr bwMode="auto">
          <a:xfrm>
            <a:off x="1476375" y="2130425"/>
            <a:ext cx="72009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ja-JP">
                <a:solidFill>
                  <a:srgbClr val="0000FF"/>
                </a:solidFill>
              </a:rPr>
              <a:t>Talk about the pictures below with a partner. How’s the weather? What are the people do</a:t>
            </a:r>
            <a:r>
              <a:rPr lang="en-US" altLang="zh-CN">
                <a:solidFill>
                  <a:srgbClr val="0000FF"/>
                </a:solidFill>
              </a:rPr>
              <a:t>i</a:t>
            </a:r>
            <a:r>
              <a:rPr lang="en-US" altLang="ja-JP">
                <a:solidFill>
                  <a:srgbClr val="0000FF"/>
                </a:solidFill>
              </a:rPr>
              <a:t>ng?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19470" name="WordArt 6"/>
          <p:cNvSpPr>
            <a:spLocks noChangeArrowheads="1" noChangeShapeType="1" noTextEdit="1"/>
          </p:cNvSpPr>
          <p:nvPr/>
        </p:nvSpPr>
        <p:spPr bwMode="auto">
          <a:xfrm>
            <a:off x="2484438" y="765175"/>
            <a:ext cx="4032250" cy="1296988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CC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path path="rect">
                    <a:fillToRect t="100000" r="100000"/>
                  </a:path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Talking</a:t>
            </a:r>
            <a:endParaRPr lang="zh-CN" altLang="en-US" sz="4000" kern="10">
              <a:ln w="9525">
                <a:solidFill>
                  <a:srgbClr val="CC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path path="rect">
                  <a:fillToRect t="100000" r="100000"/>
                </a:path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2" grpId="0"/>
      <p:bldP spid="1947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 descr="E:\图片库\人物\2044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075" y="2432050"/>
            <a:ext cx="122555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6" name="Picture 10" descr="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11"/>
          <a:stretch>
            <a:fillRect/>
          </a:stretch>
        </p:blipFill>
        <p:spPr bwMode="auto">
          <a:xfrm>
            <a:off x="6011863" y="2060575"/>
            <a:ext cx="2665412" cy="254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标注 5"/>
          <p:cNvSpPr>
            <a:spLocks noChangeArrowheads="1"/>
          </p:cNvSpPr>
          <p:nvPr/>
        </p:nvSpPr>
        <p:spPr bwMode="auto">
          <a:xfrm>
            <a:off x="466725" y="979488"/>
            <a:ext cx="4033838" cy="720725"/>
          </a:xfrm>
          <a:prstGeom prst="wedgeRectCallout">
            <a:avLst>
              <a:gd name="adj1" fmla="val -3759"/>
              <a:gd name="adj2" fmla="val 13524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12000"/>
              </a:lnSpc>
            </a:pPr>
            <a:r>
              <a:rPr lang="en-US" altLang="zh-CN">
                <a:solidFill>
                  <a:srgbClr val="00B050"/>
                </a:solidFill>
              </a:rPr>
              <a:t>How’s the weather?</a:t>
            </a:r>
            <a:endParaRPr lang="zh-CN" altLang="en-US">
              <a:solidFill>
                <a:srgbClr val="00B050"/>
              </a:solidFill>
            </a:endParaRPr>
          </a:p>
        </p:txBody>
      </p:sp>
      <p:sp>
        <p:nvSpPr>
          <p:cNvPr id="7" name="矩形标注 6"/>
          <p:cNvSpPr>
            <a:spLocks noChangeArrowheads="1"/>
          </p:cNvSpPr>
          <p:nvPr/>
        </p:nvSpPr>
        <p:spPr bwMode="auto">
          <a:xfrm>
            <a:off x="4714875" y="981075"/>
            <a:ext cx="3960813" cy="792163"/>
          </a:xfrm>
          <a:prstGeom prst="wedgeRectCallout">
            <a:avLst>
              <a:gd name="adj1" fmla="val -38778"/>
              <a:gd name="adj2" fmla="val 142185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12000"/>
              </a:lnSpc>
            </a:pPr>
            <a:r>
              <a:rPr lang="en-US" altLang="zh-CN">
                <a:solidFill>
                  <a:srgbClr val="7030A0"/>
                </a:solidFill>
              </a:rPr>
              <a:t>It’s sunny and hot.</a:t>
            </a:r>
            <a:endParaRPr lang="zh-CN" altLang="en-US">
              <a:solidFill>
                <a:srgbClr val="7030A0"/>
              </a:solidFill>
            </a:endParaRPr>
          </a:p>
        </p:txBody>
      </p:sp>
      <p:sp>
        <p:nvSpPr>
          <p:cNvPr id="11" name="矩形标注 10"/>
          <p:cNvSpPr>
            <a:spLocks noChangeArrowheads="1"/>
          </p:cNvSpPr>
          <p:nvPr/>
        </p:nvSpPr>
        <p:spPr bwMode="auto">
          <a:xfrm>
            <a:off x="611188" y="4652963"/>
            <a:ext cx="3851275" cy="792162"/>
          </a:xfrm>
          <a:prstGeom prst="wedgeRectCallout">
            <a:avLst>
              <a:gd name="adj1" fmla="val -2472"/>
              <a:gd name="adj2" fmla="val -104509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12000"/>
              </a:lnSpc>
            </a:pPr>
            <a:r>
              <a:rPr lang="en-US" altLang="zh-CN">
                <a:solidFill>
                  <a:srgbClr val="00B050"/>
                </a:solidFill>
              </a:rPr>
              <a:t>What is she doing?</a:t>
            </a:r>
            <a:endParaRPr lang="zh-CN" altLang="en-US">
              <a:solidFill>
                <a:srgbClr val="00B050"/>
              </a:solidFill>
            </a:endParaRPr>
          </a:p>
        </p:txBody>
      </p:sp>
      <p:sp>
        <p:nvSpPr>
          <p:cNvPr id="12" name="矩形标注 11"/>
          <p:cNvSpPr>
            <a:spLocks noChangeArrowheads="1"/>
          </p:cNvSpPr>
          <p:nvPr/>
        </p:nvSpPr>
        <p:spPr bwMode="auto">
          <a:xfrm>
            <a:off x="4679950" y="4652963"/>
            <a:ext cx="3348038" cy="1368425"/>
          </a:xfrm>
          <a:prstGeom prst="wedgeRectCallout">
            <a:avLst>
              <a:gd name="adj1" fmla="val -34778"/>
              <a:gd name="adj2" fmla="val -84338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12000"/>
              </a:lnSpc>
            </a:pPr>
            <a:r>
              <a:rPr lang="en-US" altLang="zh-CN">
                <a:solidFill>
                  <a:srgbClr val="7030A0"/>
                </a:solidFill>
              </a:rPr>
              <a:t>She’s drinking orange juice. </a:t>
            </a:r>
            <a:endParaRPr lang="zh-CN" altLang="en-US">
              <a:solidFill>
                <a:srgbClr val="7030A0"/>
              </a:solidFill>
            </a:endParaRPr>
          </a:p>
        </p:txBody>
      </p:sp>
      <p:pic>
        <p:nvPicPr>
          <p:cNvPr id="15366" name="Picture 6" descr="E:\图片库\人物\2003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2420938"/>
            <a:ext cx="17462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 autoUpdateAnimBg="0"/>
      <p:bldP spid="12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E:\图片库\人物\2003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492375"/>
            <a:ext cx="174783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标注 5"/>
          <p:cNvSpPr>
            <a:spLocks noChangeArrowheads="1"/>
          </p:cNvSpPr>
          <p:nvPr/>
        </p:nvSpPr>
        <p:spPr bwMode="auto">
          <a:xfrm>
            <a:off x="217488" y="1125538"/>
            <a:ext cx="4067175" cy="719137"/>
          </a:xfrm>
          <a:prstGeom prst="wedgeRectCallout">
            <a:avLst>
              <a:gd name="adj1" fmla="val -583"/>
              <a:gd name="adj2" fmla="val 13410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How’s the weather?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矩形标注 6"/>
          <p:cNvSpPr>
            <a:spLocks noChangeArrowheads="1"/>
          </p:cNvSpPr>
          <p:nvPr/>
        </p:nvSpPr>
        <p:spPr bwMode="auto">
          <a:xfrm>
            <a:off x="4500563" y="1123950"/>
            <a:ext cx="4392612" cy="720725"/>
          </a:xfrm>
          <a:prstGeom prst="wedgeRectCallout">
            <a:avLst>
              <a:gd name="adj1" fmla="val -45954"/>
              <a:gd name="adj2" fmla="val 131718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2060"/>
                </a:solidFill>
              </a:rPr>
              <a:t>It’s cloudy and cool.</a:t>
            </a:r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11" name="矩形标注 10"/>
          <p:cNvSpPr>
            <a:spLocks noChangeArrowheads="1"/>
          </p:cNvSpPr>
          <p:nvPr/>
        </p:nvSpPr>
        <p:spPr bwMode="auto">
          <a:xfrm>
            <a:off x="539750" y="4652963"/>
            <a:ext cx="3059113" cy="1368425"/>
          </a:xfrm>
          <a:prstGeom prst="wedgeRectCallout">
            <a:avLst>
              <a:gd name="adj1" fmla="val -2519"/>
              <a:gd name="adj2" fmla="val -79468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What are they doing?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64514" name="Picture 2" descr="E:\图片库\人物\a0021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565400"/>
            <a:ext cx="1295400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10" descr="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3" r="33997"/>
          <a:stretch>
            <a:fillRect/>
          </a:stretch>
        </p:blipFill>
        <p:spPr bwMode="auto">
          <a:xfrm>
            <a:off x="5651500" y="2205038"/>
            <a:ext cx="2879725" cy="239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标注 11"/>
          <p:cNvSpPr>
            <a:spLocks noChangeArrowheads="1"/>
          </p:cNvSpPr>
          <p:nvPr/>
        </p:nvSpPr>
        <p:spPr bwMode="auto">
          <a:xfrm>
            <a:off x="4356100" y="4797425"/>
            <a:ext cx="4176713" cy="1368425"/>
          </a:xfrm>
          <a:prstGeom prst="wedgeRectCallout">
            <a:avLst>
              <a:gd name="adj1" fmla="val -37569"/>
              <a:gd name="adj2" fmla="val -76102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2060"/>
                </a:solidFill>
              </a:rPr>
              <a:t>They are climbing the mountains.</a:t>
            </a:r>
            <a:endParaRPr lang="zh-CN" altLang="en-US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 autoUpdateAnimBg="0"/>
      <p:bldP spid="12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E:\图片库\人物\a0025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278063"/>
            <a:ext cx="123983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标注 5"/>
          <p:cNvSpPr>
            <a:spLocks noChangeArrowheads="1"/>
          </p:cNvSpPr>
          <p:nvPr/>
        </p:nvSpPr>
        <p:spPr bwMode="auto">
          <a:xfrm>
            <a:off x="611188" y="1125538"/>
            <a:ext cx="4105275" cy="649287"/>
          </a:xfrm>
          <a:prstGeom prst="wedgeRectCallout">
            <a:avLst>
              <a:gd name="adj1" fmla="val -1199"/>
              <a:gd name="adj2" fmla="val 124083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002060"/>
                </a:solidFill>
              </a:rPr>
              <a:t>How’s the weather?</a:t>
            </a:r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7" name="矩形标注 6"/>
          <p:cNvSpPr>
            <a:spLocks noChangeArrowheads="1"/>
          </p:cNvSpPr>
          <p:nvPr/>
        </p:nvSpPr>
        <p:spPr bwMode="auto">
          <a:xfrm>
            <a:off x="5219700" y="1125538"/>
            <a:ext cx="2592388" cy="720725"/>
          </a:xfrm>
          <a:prstGeom prst="wedgeRectCallout">
            <a:avLst>
              <a:gd name="adj1" fmla="val -47366"/>
              <a:gd name="adj2" fmla="val 12467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</a:rPr>
              <a:t>It’s raining.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1" name="矩形标注 10"/>
          <p:cNvSpPr>
            <a:spLocks noChangeArrowheads="1"/>
          </p:cNvSpPr>
          <p:nvPr/>
        </p:nvSpPr>
        <p:spPr bwMode="auto">
          <a:xfrm>
            <a:off x="433388" y="4941888"/>
            <a:ext cx="3851275" cy="792162"/>
          </a:xfrm>
          <a:prstGeom prst="wedgeRectCallout">
            <a:avLst>
              <a:gd name="adj1" fmla="val -2389"/>
              <a:gd name="adj2" fmla="val -146995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002060"/>
                </a:solidFill>
              </a:rPr>
              <a:t>What is she doing?</a:t>
            </a:r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12" name="矩形标注 11"/>
          <p:cNvSpPr>
            <a:spLocks noChangeArrowheads="1"/>
          </p:cNvSpPr>
          <p:nvPr/>
        </p:nvSpPr>
        <p:spPr bwMode="auto">
          <a:xfrm>
            <a:off x="4572000" y="4725988"/>
            <a:ext cx="2808288" cy="1296987"/>
          </a:xfrm>
          <a:prstGeom prst="wedgeRectCallout">
            <a:avLst>
              <a:gd name="adj1" fmla="val -37509"/>
              <a:gd name="adj2" fmla="val -8831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</a:rPr>
              <a:t>She’s writing a letter. 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15366" name="Picture 6" descr="E:\图片库\人物\2003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688" y="2422525"/>
            <a:ext cx="17462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Picture 11" descr="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8"/>
          <a:stretch>
            <a:fillRect/>
          </a:stretch>
        </p:blipFill>
        <p:spPr bwMode="auto">
          <a:xfrm>
            <a:off x="5867400" y="2060575"/>
            <a:ext cx="2879725" cy="253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 autoUpdateAnimBg="0"/>
      <p:bldP spid="12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63" name="Picture 35" descr="20080727084946704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96975"/>
            <a:ext cx="238125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052638" y="5740400"/>
            <a:ext cx="2447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9900"/>
                </a:solidFill>
              </a:rPr>
              <a:t>mountain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6665913" y="5732463"/>
            <a:ext cx="20097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</a:rPr>
              <a:t>country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464050" y="5732463"/>
            <a:ext cx="18367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4814DA"/>
                </a:solidFill>
              </a:rPr>
              <a:t>Europe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755650" y="2852738"/>
            <a:ext cx="1081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9900"/>
                </a:solidFill>
              </a:rPr>
              <a:t>visit</a:t>
            </a:r>
            <a:endParaRPr lang="en-US" altLang="zh-CN">
              <a:solidFill>
                <a:srgbClr val="4814DA"/>
              </a:solidFill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555875" y="2852738"/>
            <a:ext cx="2016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</a:rPr>
              <a:t> </a:t>
            </a:r>
            <a:r>
              <a:rPr lang="en-US" altLang="zh-CN">
                <a:solidFill>
                  <a:srgbClr val="800000"/>
                </a:solidFill>
              </a:rPr>
              <a:t>summer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4932363" y="2852738"/>
            <a:ext cx="1943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B050"/>
                </a:solidFill>
              </a:rPr>
              <a:t> Canada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524750" y="2852738"/>
            <a:ext cx="1116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</a:rPr>
              <a:t> </a:t>
            </a:r>
            <a:r>
              <a:rPr lang="en-US" altLang="zh-CN">
                <a:solidFill>
                  <a:srgbClr val="800000"/>
                </a:solidFill>
              </a:rPr>
              <a:t>sit</a:t>
            </a: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539750" y="5732463"/>
            <a:ext cx="1152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4814DA"/>
                </a:solidFill>
              </a:rPr>
              <a:t>juice</a:t>
            </a:r>
          </a:p>
        </p:txBody>
      </p:sp>
      <p:pic>
        <p:nvPicPr>
          <p:cNvPr id="22551" name="Picture 23" descr="图片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4900"/>
            <a:ext cx="1697038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52" name="Picture 24" descr="图片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908050"/>
            <a:ext cx="2159000" cy="186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53" name="Picture 25" descr="图片2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1039813"/>
            <a:ext cx="1328738" cy="188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54" name="Picture 26" descr="图片3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400" y="3760788"/>
            <a:ext cx="2246313" cy="1973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55" name="Picture 27" descr="图片2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76700"/>
            <a:ext cx="865187" cy="132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56" name="WordArt 6"/>
          <p:cNvSpPr>
            <a:spLocks noChangeArrowheads="1" noChangeShapeType="1" noTextEdit="1"/>
          </p:cNvSpPr>
          <p:nvPr/>
        </p:nvSpPr>
        <p:spPr bwMode="auto">
          <a:xfrm>
            <a:off x="2268538" y="215900"/>
            <a:ext cx="4608512" cy="6207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Main Words</a:t>
            </a:r>
            <a:endParaRPr lang="zh-CN" altLang="en-US" sz="4000" kern="10">
              <a:ln w="9525">
                <a:solidFill>
                  <a:srgbClr val="008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pic>
        <p:nvPicPr>
          <p:cNvPr id="22559" name="Picture 31" descr="xiatianaaaddss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850" y="1196975"/>
            <a:ext cx="2449513" cy="150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61" name="Picture 33" descr="2418479_174012055873_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35"/>
          <a:stretch>
            <a:fillRect/>
          </a:stretch>
        </p:blipFill>
        <p:spPr bwMode="auto">
          <a:xfrm>
            <a:off x="1835150" y="3838575"/>
            <a:ext cx="2444750" cy="175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22" grpId="0" autoUpdateAnimBg="0"/>
      <p:bldP spid="27" grpId="0" autoUpdateAnimBg="0"/>
      <p:bldP spid="2255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9"/>
          <p:cNvSpPr txBox="1">
            <a:spLocks noChangeArrowheads="1"/>
          </p:cNvSpPr>
          <p:nvPr/>
        </p:nvSpPr>
        <p:spPr bwMode="auto">
          <a:xfrm>
            <a:off x="1763713" y="2306638"/>
            <a:ext cx="662463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</a:rPr>
              <a:t>Match each postcard below with the correct picture in 2a.</a:t>
            </a:r>
          </a:p>
        </p:txBody>
      </p:sp>
      <p:sp>
        <p:nvSpPr>
          <p:cNvPr id="23556" name="Oval 2"/>
          <p:cNvSpPr>
            <a:spLocks noChangeArrowheads="1"/>
          </p:cNvSpPr>
          <p:nvPr/>
        </p:nvSpPr>
        <p:spPr bwMode="auto">
          <a:xfrm>
            <a:off x="647700" y="2379663"/>
            <a:ext cx="900113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/>
              <a:t>2b</a:t>
            </a:r>
          </a:p>
        </p:txBody>
      </p:sp>
      <p:sp>
        <p:nvSpPr>
          <p:cNvPr id="23573" name="WordArt 6"/>
          <p:cNvSpPr>
            <a:spLocks noChangeArrowheads="1" noChangeShapeType="1" noTextEdit="1"/>
          </p:cNvSpPr>
          <p:nvPr/>
        </p:nvSpPr>
        <p:spPr bwMode="auto">
          <a:xfrm>
            <a:off x="2555875" y="984250"/>
            <a:ext cx="3906838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Reading</a:t>
            </a:r>
            <a:endParaRPr lang="zh-CN" altLang="en-U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pic>
        <p:nvPicPr>
          <p:cNvPr id="23574" name="Picture 22" descr="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365625"/>
            <a:ext cx="2857500" cy="194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 animBg="1"/>
      <p:bldP spid="2357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4" name="Picture 14" descr="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11"/>
          <a:stretch>
            <a:fillRect/>
          </a:stretch>
        </p:blipFill>
        <p:spPr bwMode="auto">
          <a:xfrm>
            <a:off x="6842125" y="476250"/>
            <a:ext cx="2160588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5" name="Picture 15" descr="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3" r="33997"/>
          <a:stretch>
            <a:fillRect/>
          </a:stretch>
        </p:blipFill>
        <p:spPr bwMode="auto">
          <a:xfrm>
            <a:off x="6913563" y="2443163"/>
            <a:ext cx="2087562" cy="173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6" name="Picture 16" descr="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8"/>
          <a:stretch>
            <a:fillRect/>
          </a:stretch>
        </p:blipFill>
        <p:spPr bwMode="auto">
          <a:xfrm>
            <a:off x="6913563" y="4221163"/>
            <a:ext cx="2195512" cy="193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4" name="Text Box 9"/>
          <p:cNvSpPr txBox="1">
            <a:spLocks noChangeArrowheads="1"/>
          </p:cNvSpPr>
          <p:nvPr/>
        </p:nvSpPr>
        <p:spPr bwMode="auto">
          <a:xfrm>
            <a:off x="254000" y="3451225"/>
            <a:ext cx="6083300" cy="285750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4814DA"/>
                </a:solidFill>
              </a:rPr>
              <a:t>Dear  Jane.</a:t>
            </a:r>
          </a:p>
          <a:p>
            <a:pPr eaLnBrk="1" hangingPunct="1"/>
            <a:r>
              <a:rPr lang="en-US" altLang="zh-CN">
                <a:solidFill>
                  <a:srgbClr val="4814DA"/>
                </a:solidFill>
              </a:rPr>
              <a:t>How’s your summer…</a:t>
            </a:r>
          </a:p>
          <a:p>
            <a:pPr eaLnBrk="1" hangingPunct="1"/>
            <a:r>
              <a:rPr lang="en-US" altLang="zh-CN">
                <a:solidFill>
                  <a:srgbClr val="4814DA"/>
                </a:solidFill>
              </a:rPr>
              <a:t>I’m having a …</a:t>
            </a:r>
          </a:p>
          <a:p>
            <a:pPr eaLnBrk="1" hangingPunct="1"/>
            <a:r>
              <a:rPr lang="en-US" altLang="zh-CN">
                <a:solidFill>
                  <a:srgbClr val="4814DA"/>
                </a:solidFill>
              </a:rPr>
              <a:t>…</a:t>
            </a:r>
          </a:p>
          <a:p>
            <a:pPr eaLnBrk="1" hangingPunct="1"/>
            <a:r>
              <a:rPr lang="en-US" altLang="zh-CN">
                <a:solidFill>
                  <a:srgbClr val="FF0000"/>
                </a:solidFill>
              </a:rPr>
              <a:t>Dave</a:t>
            </a:r>
          </a:p>
        </p:txBody>
      </p:sp>
      <p:sp>
        <p:nvSpPr>
          <p:cNvPr id="61445" name="Text Box 9"/>
          <p:cNvSpPr txBox="1">
            <a:spLocks noChangeArrowheads="1"/>
          </p:cNvSpPr>
          <p:nvPr/>
        </p:nvSpPr>
        <p:spPr bwMode="auto">
          <a:xfrm>
            <a:off x="254000" y="404813"/>
            <a:ext cx="6083300" cy="2857500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660033"/>
                </a:solidFill>
              </a:rPr>
              <a:t>Dear  Jane.</a:t>
            </a:r>
          </a:p>
          <a:p>
            <a:pPr eaLnBrk="1" hangingPunct="1"/>
            <a:r>
              <a:rPr lang="en-US" altLang="zh-CN">
                <a:solidFill>
                  <a:srgbClr val="660033"/>
                </a:solidFill>
              </a:rPr>
              <a:t>How’s it going? I’m </a:t>
            </a:r>
          </a:p>
          <a:p>
            <a:pPr eaLnBrk="1" hangingPunct="1"/>
            <a:r>
              <a:rPr lang="en-US" altLang="zh-CN">
                <a:solidFill>
                  <a:srgbClr val="660033"/>
                </a:solidFill>
              </a:rPr>
              <a:t>having a great time …</a:t>
            </a:r>
          </a:p>
          <a:p>
            <a:pPr eaLnBrk="1" hangingPunct="1"/>
            <a:r>
              <a:rPr lang="en-US" altLang="zh-CN">
                <a:solidFill>
                  <a:srgbClr val="660033"/>
                </a:solidFill>
              </a:rPr>
              <a:t>…</a:t>
            </a:r>
          </a:p>
          <a:p>
            <a:pPr eaLnBrk="1" hangingPunct="1"/>
            <a:r>
              <a:rPr lang="en-US" altLang="zh-CN">
                <a:solidFill>
                  <a:srgbClr val="FF0000"/>
                </a:solidFill>
              </a:rPr>
              <a:t>Su Lin</a:t>
            </a:r>
          </a:p>
        </p:txBody>
      </p:sp>
      <p:sp>
        <p:nvSpPr>
          <p:cNvPr id="61447" name="Text Box 9"/>
          <p:cNvSpPr txBox="1">
            <a:spLocks noChangeArrowheads="1"/>
          </p:cNvSpPr>
          <p:nvPr/>
        </p:nvSpPr>
        <p:spPr bwMode="auto">
          <a:xfrm>
            <a:off x="4932363" y="1052513"/>
            <a:ext cx="122396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9900"/>
                </a:solidFill>
              </a:rPr>
              <a:t>To</a:t>
            </a:r>
          </a:p>
          <a:p>
            <a:pPr eaLnBrk="1" hangingPunct="1"/>
            <a:r>
              <a:rPr lang="en-US" altLang="zh-CN">
                <a:solidFill>
                  <a:srgbClr val="009900"/>
                </a:solidFill>
              </a:rPr>
              <a:t>Jane</a:t>
            </a:r>
          </a:p>
        </p:txBody>
      </p:sp>
      <p:sp>
        <p:nvSpPr>
          <p:cNvPr id="61448" name="Text Box 9"/>
          <p:cNvSpPr txBox="1">
            <a:spLocks noChangeArrowheads="1"/>
          </p:cNvSpPr>
          <p:nvPr/>
        </p:nvSpPr>
        <p:spPr bwMode="auto">
          <a:xfrm>
            <a:off x="4932363" y="4076700"/>
            <a:ext cx="122396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9900"/>
                </a:solidFill>
              </a:rPr>
              <a:t>To</a:t>
            </a:r>
          </a:p>
          <a:p>
            <a:pPr eaLnBrk="1" hangingPunct="1"/>
            <a:r>
              <a:rPr lang="en-US" altLang="zh-CN">
                <a:solidFill>
                  <a:srgbClr val="009900"/>
                </a:solidFill>
              </a:rPr>
              <a:t>Jane</a:t>
            </a:r>
          </a:p>
        </p:txBody>
      </p:sp>
      <p:cxnSp>
        <p:nvCxnSpPr>
          <p:cNvPr id="61450" name="直接连接符 20"/>
          <p:cNvCxnSpPr>
            <a:cxnSpLocks noChangeShapeType="1"/>
          </p:cNvCxnSpPr>
          <p:nvPr/>
        </p:nvCxnSpPr>
        <p:spPr bwMode="auto">
          <a:xfrm>
            <a:off x="4752975" y="404813"/>
            <a:ext cx="0" cy="2808287"/>
          </a:xfrm>
          <a:prstGeom prst="line">
            <a:avLst/>
          </a:prstGeom>
          <a:noFill/>
          <a:ln w="1905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451" name="直接连接符 21"/>
          <p:cNvCxnSpPr>
            <a:cxnSpLocks noChangeShapeType="1"/>
          </p:cNvCxnSpPr>
          <p:nvPr/>
        </p:nvCxnSpPr>
        <p:spPr bwMode="auto">
          <a:xfrm>
            <a:off x="4824413" y="3451225"/>
            <a:ext cx="0" cy="2857500"/>
          </a:xfrm>
          <a:prstGeom prst="line">
            <a:avLst/>
          </a:prstGeom>
          <a:noFill/>
          <a:ln w="1905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直接连接符 22"/>
          <p:cNvCxnSpPr>
            <a:cxnSpLocks noChangeShapeType="1"/>
          </p:cNvCxnSpPr>
          <p:nvPr/>
        </p:nvCxnSpPr>
        <p:spPr bwMode="auto">
          <a:xfrm flipV="1">
            <a:off x="6372225" y="1341438"/>
            <a:ext cx="612775" cy="574675"/>
          </a:xfrm>
          <a:prstGeom prst="line">
            <a:avLst/>
          </a:prstGeom>
          <a:noFill/>
          <a:ln w="57150" algn="ctr">
            <a:solidFill>
              <a:srgbClr val="99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直接连接符 27"/>
          <p:cNvCxnSpPr>
            <a:cxnSpLocks noChangeShapeType="1"/>
          </p:cNvCxnSpPr>
          <p:nvPr/>
        </p:nvCxnSpPr>
        <p:spPr bwMode="auto">
          <a:xfrm flipV="1">
            <a:off x="6338888" y="3213100"/>
            <a:ext cx="646112" cy="792163"/>
          </a:xfrm>
          <a:prstGeom prst="line">
            <a:avLst/>
          </a:prstGeom>
          <a:noFill/>
          <a:ln w="57150" algn="ctr">
            <a:solidFill>
              <a:srgbClr val="9933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 animBg="1"/>
      <p:bldP spid="61445" grpId="0" animBg="1"/>
      <p:bldP spid="61447" grpId="0"/>
      <p:bldP spid="614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9"/>
          <p:cNvSpPr txBox="1">
            <a:spLocks noChangeArrowheads="1"/>
          </p:cNvSpPr>
          <p:nvPr/>
        </p:nvSpPr>
        <p:spPr bwMode="auto">
          <a:xfrm>
            <a:off x="1008063" y="1839913"/>
            <a:ext cx="756126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0066"/>
                </a:solidFill>
              </a:rPr>
              <a:t>Read the first postcard in 2b again and answer the questions.</a:t>
            </a:r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539750" y="3294063"/>
            <a:ext cx="8353425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01713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4097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17688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25675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8287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14007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59727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5447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AutoNum type="arabicPeriod"/>
            </a:pPr>
            <a:r>
              <a:rPr lang="en-US" altLang="zh-CN"/>
              <a:t>Where is Su Lin now?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2. What is Su Lin studying there?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_______________________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1042988" y="3898900"/>
            <a:ext cx="5580062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800000"/>
                </a:solidFill>
              </a:rPr>
              <a:t>She’s in Canada. 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042988" y="5235575"/>
            <a:ext cx="7021512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800000"/>
                </a:solidFill>
              </a:rPr>
              <a:t>She’s studying English. </a:t>
            </a:r>
          </a:p>
        </p:txBody>
      </p:sp>
      <p:sp>
        <p:nvSpPr>
          <p:cNvPr id="24586" name="WordArt 6"/>
          <p:cNvSpPr>
            <a:spLocks noChangeArrowheads="1" noChangeShapeType="1" noTextEdit="1"/>
          </p:cNvSpPr>
          <p:nvPr/>
        </p:nvSpPr>
        <p:spPr bwMode="auto">
          <a:xfrm>
            <a:off x="1547813" y="801688"/>
            <a:ext cx="5903912" cy="1003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Careful reading</a:t>
            </a:r>
            <a:endParaRPr lang="zh-CN" altLang="en-U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" grpId="0" autoUpdateAnimBg="0"/>
      <p:bldP spid="14" grpId="0" autoUpdateAnimBg="0"/>
      <p:bldP spid="9" grpId="0" autoUpdateAnimBg="0"/>
      <p:bldP spid="2458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395288" y="836613"/>
            <a:ext cx="8388350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01713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4097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17688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25675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8287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14007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59727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5447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/>
              <a:t>3. Is she visiting some of his old friends there?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4. What’s she doing right now? 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_________________________________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5. How’s the weather there?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_________________________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900113" y="2157413"/>
            <a:ext cx="23034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800000"/>
                </a:solidFill>
              </a:rPr>
              <a:t>Yes, she is.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862013" y="3484563"/>
            <a:ext cx="766921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800000"/>
                </a:solidFill>
              </a:rPr>
              <a:t>She’s sitting by the pool and drinking orange juice.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898525" y="5429250"/>
            <a:ext cx="62293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800000"/>
                </a:solidFill>
              </a:rPr>
              <a:t>It’s warm and sunny. 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0" grpId="0" autoUpdateAnimBg="0"/>
      <p:bldP spid="12" grpId="0" autoUpdateAnimBg="0"/>
      <p:bldP spid="16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9"/>
          <p:cNvSpPr txBox="1">
            <a:spLocks noChangeArrowheads="1"/>
          </p:cNvSpPr>
          <p:nvPr/>
        </p:nvSpPr>
        <p:spPr bwMode="auto">
          <a:xfrm>
            <a:off x="1079500" y="650875"/>
            <a:ext cx="712946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0000FF"/>
                </a:solidFill>
              </a:rPr>
              <a:t>Read the second postcard in 2b again and answer the questions.</a:t>
            </a:r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395288" y="2120900"/>
            <a:ext cx="8174037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/>
              <a:t> 1. Where is Dave now?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 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2. What are Dave and his family doing there?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 ______________________________       ______________________________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1008063" y="2771775"/>
            <a:ext cx="33845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800000"/>
                </a:solidFill>
              </a:rPr>
              <a:t>She’s in Europe. 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009650" y="4745038"/>
            <a:ext cx="79914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800000"/>
                </a:solidFill>
              </a:rPr>
              <a:t>They are having a vacation in the mountains. 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" grpId="0"/>
      <p:bldP spid="14" grpId="0" autoUpdateAnimBg="0"/>
      <p:bldP spid="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WordArt 6"/>
          <p:cNvSpPr>
            <a:spLocks noChangeArrowheads="1" noChangeShapeType="1" noTextEdit="1"/>
          </p:cNvSpPr>
          <p:nvPr/>
        </p:nvSpPr>
        <p:spPr bwMode="auto">
          <a:xfrm>
            <a:off x="971550" y="1628775"/>
            <a:ext cx="7416800" cy="3529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01"/>
              </a:avLst>
            </a:prstTxWarp>
          </a:bodyPr>
          <a:lstStyle/>
          <a:p>
            <a:pPr algn="ctr"/>
            <a:r>
              <a:rPr lang="en-US" altLang="zh-CN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Section B </a:t>
            </a:r>
          </a:p>
          <a:p>
            <a:pPr algn="ctr"/>
            <a:r>
              <a:rPr lang="en-US" altLang="zh-CN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1a-2c</a:t>
            </a:r>
            <a:endParaRPr lang="zh-CN" altLang="en-US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0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5" grpId="0" animBg="1"/>
      <p:bldP spid="3085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647700" y="1196975"/>
            <a:ext cx="8245475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/>
              <a:t>3. Are they having a good time?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4. How’s the weather there?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________________________________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5. How’s the weather in Jane’s country?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    ________________________________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117600" y="1784350"/>
            <a:ext cx="38893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800000"/>
                </a:solidFill>
              </a:rPr>
              <a:t>Yes, they are.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128713" y="3194050"/>
            <a:ext cx="49561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800000"/>
                </a:solidFill>
              </a:rPr>
              <a:t>It’s cool and cloud.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1117600" y="4491038"/>
            <a:ext cx="22352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800000"/>
                </a:solidFill>
              </a:rPr>
              <a:t>It’s hot. 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utoUpdateAnimBg="0"/>
      <p:bldP spid="12" grpId="0" autoUpdateAnimBg="0"/>
      <p:bldP spid="16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61" name="Group 37"/>
          <p:cNvGraphicFramePr>
            <a:graphicFrameLocks noGrp="1"/>
          </p:cNvGraphicFramePr>
          <p:nvPr/>
        </p:nvGraphicFramePr>
        <p:xfrm>
          <a:off x="142875" y="3309938"/>
          <a:ext cx="8893175" cy="3143250"/>
        </p:xfrm>
        <a:graphic>
          <a:graphicData uri="http://schemas.openxmlformats.org/drawingml/2006/table">
            <a:tbl>
              <a:tblPr/>
              <a:tblGrid>
                <a:gridCol w="1441450"/>
                <a:gridCol w="1943100"/>
                <a:gridCol w="2089150"/>
                <a:gridCol w="3419475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Name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Where are they?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How’s the weather?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What are they doing?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</a:tr>
              <a:tr h="188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Su Lin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3600450" y="4738688"/>
            <a:ext cx="20161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>
                <a:solidFill>
                  <a:srgbClr val="009900"/>
                </a:solidFill>
              </a:rPr>
              <a:t>Warm and sunny</a:t>
            </a:r>
          </a:p>
        </p:txBody>
      </p:sp>
      <p:sp>
        <p:nvSpPr>
          <p:cNvPr id="26649" name="Text Box 9"/>
          <p:cNvSpPr txBox="1">
            <a:spLocks noChangeArrowheads="1"/>
          </p:cNvSpPr>
          <p:nvPr/>
        </p:nvSpPr>
        <p:spPr bwMode="auto">
          <a:xfrm>
            <a:off x="1474788" y="1731963"/>
            <a:ext cx="712946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FF9900"/>
                </a:solidFill>
              </a:rPr>
              <a:t>Fill in the chart with information from the postcard in 2b. 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655763" y="4941888"/>
            <a:ext cx="16573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>
                <a:solidFill>
                  <a:srgbClr val="7030A0"/>
                </a:solidFill>
              </a:rPr>
              <a:t>Canada</a:t>
            </a:r>
          </a:p>
        </p:txBody>
      </p:sp>
      <p:sp>
        <p:nvSpPr>
          <p:cNvPr id="26651" name="Oval 2"/>
          <p:cNvSpPr>
            <a:spLocks noChangeArrowheads="1"/>
          </p:cNvSpPr>
          <p:nvPr/>
        </p:nvSpPr>
        <p:spPr bwMode="auto">
          <a:xfrm>
            <a:off x="431800" y="1790700"/>
            <a:ext cx="900113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en-US" altLang="zh-CN" sz="4000"/>
              <a:t>2c</a:t>
            </a: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5688013" y="4581525"/>
            <a:ext cx="3348037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>
                <a:solidFill>
                  <a:srgbClr val="FF0066"/>
                </a:solidFill>
              </a:rPr>
              <a:t>sitting by the pool and drinking orange juice</a:t>
            </a:r>
          </a:p>
        </p:txBody>
      </p:sp>
      <p:sp>
        <p:nvSpPr>
          <p:cNvPr id="26659" name="WordArt 6"/>
          <p:cNvSpPr>
            <a:spLocks noChangeArrowheads="1" noChangeShapeType="1" noTextEdit="1"/>
          </p:cNvSpPr>
          <p:nvPr/>
        </p:nvSpPr>
        <p:spPr bwMode="auto">
          <a:xfrm>
            <a:off x="1547813" y="765175"/>
            <a:ext cx="554513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After reading</a:t>
            </a:r>
            <a:endParaRPr lang="zh-CN" altLang="en-U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6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6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26649" grpId="0" autoUpdateAnimBg="0"/>
      <p:bldP spid="11" grpId="0" autoUpdateAnimBg="0"/>
      <p:bldP spid="26651" grpId="0" animBg="1" autoUpdateAnimBg="0"/>
      <p:bldP spid="21" grpId="0" autoUpdateAnimBg="0"/>
      <p:bldP spid="2665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79" name="Group 35"/>
          <p:cNvGraphicFramePr>
            <a:graphicFrameLocks noGrp="1"/>
          </p:cNvGraphicFramePr>
          <p:nvPr/>
        </p:nvGraphicFramePr>
        <p:xfrm>
          <a:off x="323850" y="1196975"/>
          <a:ext cx="8461375" cy="2592388"/>
        </p:xfrm>
        <a:graphic>
          <a:graphicData uri="http://schemas.openxmlformats.org/drawingml/2006/table">
            <a:tbl>
              <a:tblPr/>
              <a:tblGrid>
                <a:gridCol w="1692275"/>
                <a:gridCol w="1943100"/>
                <a:gridCol w="2089150"/>
                <a:gridCol w="2736850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Name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Where are they?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How’s the weather?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What are they doing?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</a:tr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Dave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103688" y="2506663"/>
            <a:ext cx="194468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009900"/>
                </a:solidFill>
              </a:rPr>
              <a:t>Cool and cloudy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160588" y="2565400"/>
            <a:ext cx="16557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7030A0"/>
                </a:solidFill>
              </a:rPr>
              <a:t>Europe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6192838" y="2492375"/>
            <a:ext cx="20161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800000"/>
                </a:solidFill>
              </a:rPr>
              <a:t>writing to Jane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7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2" grpId="0" autoUpdateAnimBg="0"/>
      <p:bldP spid="22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34925" y="1341438"/>
            <a:ext cx="8748713" cy="5040312"/>
          </a:xfrm>
          <a:prstGeom prst="rect">
            <a:avLst/>
          </a:prstGeom>
        </p:spPr>
        <p:txBody>
          <a:bodyPr/>
          <a:lstStyle>
            <a:lvl1pPr eaLnBrk="0" hangingPunct="0">
              <a:tabLst>
                <a:tab pos="900113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827088" indent="-285750" eaLnBrk="0" hangingPunct="0">
              <a:tabLst>
                <a:tab pos="900113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235075" indent="-228600" eaLnBrk="0" hangingPunct="0">
              <a:tabLst>
                <a:tab pos="900113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43063" indent="-228600" eaLnBrk="0" hangingPunct="0">
              <a:tabLst>
                <a:tab pos="900113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900113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>
                <a:solidFill>
                  <a:srgbClr val="C00000"/>
                </a:solidFill>
              </a:rPr>
              <a:t>一、</a:t>
            </a:r>
            <a:r>
              <a:rPr lang="en-US" altLang="zh-CN">
                <a:solidFill>
                  <a:srgbClr val="4814DA"/>
                </a:solidFill>
              </a:rPr>
              <a:t>have a great time </a:t>
            </a:r>
            <a:r>
              <a:rPr lang="en-US" altLang="zh-CN">
                <a:solidFill>
                  <a:srgbClr val="FF0000"/>
                </a:solidFill>
              </a:rPr>
              <a:t>doing </a:t>
            </a:r>
            <a:r>
              <a:rPr lang="en-US" altLang="zh-CN">
                <a:solidFill>
                  <a:srgbClr val="4814DA"/>
                </a:solidFill>
              </a:rPr>
              <a:t>sth. </a:t>
            </a:r>
            <a:r>
              <a:rPr lang="zh-CN" altLang="en-US">
                <a:solidFill>
                  <a:srgbClr val="C00000"/>
                </a:solidFill>
              </a:rPr>
              <a:t>意为“做某	事过得愉快”。例如：</a:t>
            </a:r>
            <a:endParaRPr lang="en-US" altLang="zh-CN">
              <a:solidFill>
                <a:srgbClr val="C00000"/>
              </a:solidFill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zh-CN">
                <a:solidFill>
                  <a:srgbClr val="00B050"/>
                </a:solidFill>
              </a:rPr>
              <a:t>	</a:t>
            </a:r>
            <a:r>
              <a:rPr lang="en-US" altLang="zh-CN"/>
              <a:t>We have a great time </a:t>
            </a:r>
            <a:r>
              <a:rPr lang="en-US" altLang="zh-CN">
                <a:solidFill>
                  <a:srgbClr val="FF33CC"/>
                </a:solidFill>
              </a:rPr>
              <a:t>singing and 	dancing</a:t>
            </a:r>
            <a:r>
              <a:rPr lang="en-US" altLang="zh-CN"/>
              <a:t>.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/>
              <a:t>	我们唱歌、跳舞过得很高兴。</a:t>
            </a:r>
            <a:endParaRPr lang="en-US" altLang="zh-CN"/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	She has a great time </a:t>
            </a:r>
            <a:r>
              <a:rPr lang="en-US" altLang="zh-CN">
                <a:solidFill>
                  <a:srgbClr val="FF33CC"/>
                </a:solidFill>
              </a:rPr>
              <a:t>playing games 	with us</a:t>
            </a:r>
            <a:r>
              <a:rPr lang="en-US" altLang="zh-CN"/>
              <a:t>.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/>
              <a:t>	和我们一起玩游戏，她玩得很愉快。</a:t>
            </a:r>
            <a:endParaRPr lang="en-US" altLang="zh-CN"/>
          </a:p>
        </p:txBody>
      </p:sp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1258888" y="547688"/>
            <a:ext cx="60499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Language Points</a:t>
            </a:r>
            <a:endParaRPr lang="zh-CN" altLang="en-US" kern="10">
              <a:ln w="19050">
                <a:solidFill>
                  <a:schemeClr val="tx1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323850" y="836613"/>
            <a:ext cx="8820150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tabLst>
                <a:tab pos="450850" algn="l"/>
                <a:tab pos="4754563" algn="l"/>
              </a:tabLst>
            </a:pPr>
            <a:r>
              <a:rPr kumimoji="1" lang="zh-CN" altLang="en-US">
                <a:solidFill>
                  <a:srgbClr val="0000FF"/>
                </a:solidFill>
              </a:rPr>
              <a:t>二、</a:t>
            </a:r>
            <a:r>
              <a:rPr kumimoji="1" lang="en-US" altLang="zh-CN">
                <a:solidFill>
                  <a:srgbClr val="0000FF"/>
                </a:solidFill>
              </a:rPr>
              <a:t>I’m </a:t>
            </a:r>
            <a:r>
              <a:rPr kumimoji="1" lang="en-US" altLang="zh-CN">
                <a:solidFill>
                  <a:srgbClr val="FF0000"/>
                </a:solidFill>
              </a:rPr>
              <a:t>sitting</a:t>
            </a:r>
            <a:r>
              <a:rPr kumimoji="1" lang="en-US" altLang="zh-CN">
                <a:solidFill>
                  <a:srgbClr val="0000FF"/>
                </a:solidFill>
              </a:rPr>
              <a:t> </a:t>
            </a:r>
            <a:r>
              <a:rPr kumimoji="1" lang="en-US" altLang="zh-CN">
                <a:solidFill>
                  <a:srgbClr val="FF0000"/>
                </a:solidFill>
              </a:rPr>
              <a:t>by</a:t>
            </a:r>
            <a:r>
              <a:rPr kumimoji="1" lang="en-US" altLang="zh-CN">
                <a:solidFill>
                  <a:srgbClr val="0000FF"/>
                </a:solidFill>
              </a:rPr>
              <a:t> the pool … </a:t>
            </a:r>
          </a:p>
          <a:p>
            <a:pPr>
              <a:lnSpc>
                <a:spcPct val="130000"/>
              </a:lnSpc>
              <a:tabLst>
                <a:tab pos="450850" algn="l"/>
                <a:tab pos="4754563" algn="l"/>
              </a:tabLst>
            </a:pPr>
            <a:r>
              <a:rPr kumimoji="1" lang="zh-CN" altLang="en-US">
                <a:solidFill>
                  <a:srgbClr val="0000FF"/>
                </a:solidFill>
              </a:rPr>
              <a:t>        我坐在水池旁边 </a:t>
            </a:r>
            <a:r>
              <a:rPr kumimoji="1" lang="en-US" altLang="zh-CN">
                <a:solidFill>
                  <a:srgbClr val="0000FF"/>
                </a:solidFill>
              </a:rPr>
              <a:t>……</a:t>
            </a:r>
          </a:p>
          <a:p>
            <a:pPr>
              <a:lnSpc>
                <a:spcPct val="130000"/>
              </a:lnSpc>
              <a:tabLst>
                <a:tab pos="450850" algn="l"/>
                <a:tab pos="4754563" algn="l"/>
              </a:tabLst>
            </a:pPr>
            <a:r>
              <a:rPr kumimoji="1" lang="en-US" altLang="zh-CN">
                <a:solidFill>
                  <a:srgbClr val="FF00FF"/>
                </a:solidFill>
              </a:rPr>
              <a:t>1. sit </a:t>
            </a:r>
            <a:r>
              <a:rPr kumimoji="1" lang="zh-CN" altLang="en-US">
                <a:solidFill>
                  <a:srgbClr val="FF00FF"/>
                </a:solidFill>
              </a:rPr>
              <a:t>动词，意为“坐”，是不及物动词。如	表达“坐在某地”就用介词短语来表达地	点。</a:t>
            </a:r>
            <a:r>
              <a:rPr kumimoji="1" lang="zh-CN" altLang="en-US">
                <a:solidFill>
                  <a:srgbClr val="0000FF"/>
                </a:solidFill>
              </a:rPr>
              <a:t>如：</a:t>
            </a:r>
            <a:endParaRPr kumimoji="1" lang="en-US" altLang="zh-CN">
              <a:solidFill>
                <a:srgbClr val="0000FF"/>
              </a:solidFill>
            </a:endParaRPr>
          </a:p>
          <a:p>
            <a:pPr>
              <a:lnSpc>
                <a:spcPct val="130000"/>
              </a:lnSpc>
              <a:tabLst>
                <a:tab pos="450850" algn="l"/>
                <a:tab pos="4754563" algn="l"/>
              </a:tabLst>
            </a:pPr>
            <a:r>
              <a:rPr kumimoji="1" lang="en-US" altLang="zh-CN">
                <a:solidFill>
                  <a:srgbClr val="0000FF"/>
                </a:solidFill>
              </a:rPr>
              <a:t>	Please sit </a:t>
            </a:r>
            <a:r>
              <a:rPr kumimoji="1" lang="en-US" altLang="zh-CN">
                <a:solidFill>
                  <a:srgbClr val="FF00FF"/>
                </a:solidFill>
              </a:rPr>
              <a:t>on the chair</a:t>
            </a:r>
            <a:r>
              <a:rPr kumimoji="1" lang="en-US" altLang="zh-CN">
                <a:solidFill>
                  <a:srgbClr val="00B050"/>
                </a:solidFill>
              </a:rPr>
              <a:t> </a:t>
            </a:r>
            <a:r>
              <a:rPr kumimoji="1" lang="en-US" altLang="zh-CN">
                <a:solidFill>
                  <a:srgbClr val="0000FF"/>
                </a:solidFill>
              </a:rPr>
              <a:t>and have some tea. </a:t>
            </a:r>
          </a:p>
          <a:p>
            <a:pPr>
              <a:lnSpc>
                <a:spcPct val="130000"/>
              </a:lnSpc>
              <a:tabLst>
                <a:tab pos="450850" algn="l"/>
                <a:tab pos="4754563" algn="l"/>
              </a:tabLst>
            </a:pPr>
            <a:r>
              <a:rPr kumimoji="1" lang="zh-CN" altLang="en-US">
                <a:solidFill>
                  <a:srgbClr val="0000FF"/>
                </a:solidFill>
              </a:rPr>
              <a:t>	请坐在椅子上喝杯茶。</a:t>
            </a:r>
            <a:endParaRPr kumimoji="1" lang="en-US" altLang="zh-CN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7950" y="1268413"/>
            <a:ext cx="8748713" cy="4608512"/>
          </a:xfrm>
          <a:prstGeom prst="rect">
            <a:avLst/>
          </a:prstGeom>
        </p:spPr>
        <p:txBody>
          <a:bodyPr/>
          <a:lstStyle>
            <a:lvl1pPr marL="460375" indent="-479425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906463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31445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22438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130425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8762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04482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50202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959225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660033"/>
                </a:solidFill>
              </a:rPr>
              <a:t>2. by </a:t>
            </a:r>
            <a:r>
              <a:rPr lang="zh-CN" altLang="en-US">
                <a:solidFill>
                  <a:srgbClr val="660033"/>
                </a:solidFill>
              </a:rPr>
              <a:t>意为“</a:t>
            </a:r>
            <a:r>
              <a:rPr lang="zh-CN" altLang="en-US">
                <a:solidFill>
                  <a:srgbClr val="FF0000"/>
                </a:solidFill>
              </a:rPr>
              <a:t>在</a:t>
            </a:r>
            <a:r>
              <a:rPr lang="en-US" altLang="zh-CN">
                <a:solidFill>
                  <a:srgbClr val="FF0000"/>
                </a:solidFill>
                <a:latin typeface="宋体" pitchFamily="2" charset="-122"/>
              </a:rPr>
              <a:t>……</a:t>
            </a:r>
            <a:r>
              <a:rPr lang="zh-CN" altLang="en-US">
                <a:solidFill>
                  <a:srgbClr val="FF0000"/>
                </a:solidFill>
              </a:rPr>
              <a:t>旁边</a:t>
            </a:r>
            <a:r>
              <a:rPr lang="zh-CN" altLang="en-US">
                <a:solidFill>
                  <a:srgbClr val="660033"/>
                </a:solidFill>
              </a:rPr>
              <a:t>”，</a:t>
            </a:r>
            <a:r>
              <a:rPr lang="zh-CN" altLang="en-US">
                <a:solidFill>
                  <a:srgbClr val="FF33CC"/>
                </a:solidFill>
              </a:rPr>
              <a:t>它所表示的位置比 </a:t>
            </a:r>
            <a:r>
              <a:rPr lang="en-US" altLang="zh-CN">
                <a:solidFill>
                  <a:srgbClr val="FF33CC"/>
                </a:solidFill>
              </a:rPr>
              <a:t>near </a:t>
            </a:r>
            <a:r>
              <a:rPr lang="zh-CN" altLang="en-US">
                <a:solidFill>
                  <a:srgbClr val="FF33CC"/>
                </a:solidFill>
              </a:rPr>
              <a:t>更近一些。</a:t>
            </a:r>
            <a:r>
              <a:rPr lang="zh-CN" altLang="en-US">
                <a:solidFill>
                  <a:srgbClr val="00B050"/>
                </a:solidFill>
              </a:rPr>
              <a:t>例如：</a:t>
            </a:r>
            <a:endParaRPr lang="en-US" altLang="zh-CN">
              <a:solidFill>
                <a:srgbClr val="00B050"/>
              </a:solidFill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660033"/>
                </a:solidFill>
              </a:rPr>
              <a:t>    All the children are sitting </a:t>
            </a:r>
            <a:r>
              <a:rPr lang="en-US" altLang="zh-CN">
                <a:solidFill>
                  <a:srgbClr val="FF0000"/>
                </a:solidFill>
              </a:rPr>
              <a:t>by</a:t>
            </a:r>
            <a:r>
              <a:rPr lang="en-US" altLang="zh-CN">
                <a:solidFill>
                  <a:srgbClr val="660033"/>
                </a:solidFill>
              </a:rPr>
              <a:t> the table.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660033"/>
                </a:solidFill>
              </a:rPr>
              <a:t>    </a:t>
            </a:r>
            <a:r>
              <a:rPr lang="zh-CN" altLang="en-US">
                <a:solidFill>
                  <a:srgbClr val="660033"/>
                </a:solidFill>
              </a:rPr>
              <a:t>所有的孩子们都坐在桌子旁边。</a:t>
            </a:r>
            <a:endParaRPr lang="en-US" altLang="zh-CN">
              <a:solidFill>
                <a:srgbClr val="660033"/>
              </a:solidFill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660033"/>
                </a:solidFill>
              </a:rPr>
              <a:t>    Do you live </a:t>
            </a:r>
            <a:r>
              <a:rPr lang="en-US" altLang="zh-CN">
                <a:solidFill>
                  <a:srgbClr val="FF0000"/>
                </a:solidFill>
              </a:rPr>
              <a:t>near</a:t>
            </a:r>
            <a:r>
              <a:rPr lang="en-US" altLang="zh-CN">
                <a:solidFill>
                  <a:srgbClr val="660033"/>
                </a:solidFill>
              </a:rPr>
              <a:t> your school?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>
                <a:solidFill>
                  <a:srgbClr val="660033"/>
                </a:solidFill>
              </a:rPr>
              <a:t>    </a:t>
            </a:r>
            <a:r>
              <a:rPr lang="zh-CN" altLang="en-US">
                <a:solidFill>
                  <a:srgbClr val="660033"/>
                </a:solidFill>
              </a:rPr>
              <a:t>你家住在学校附近吗？</a:t>
            </a:r>
            <a:endParaRPr lang="en-US" altLang="zh-CN">
              <a:solidFill>
                <a:srgbClr val="660033"/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250825" y="501650"/>
            <a:ext cx="7561263" cy="580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tabLst>
                <a:tab pos="266700" algn="l"/>
              </a:tabLst>
            </a:pPr>
            <a:r>
              <a:rPr kumimoji="1" lang="zh-CN" altLang="en-US">
                <a:solidFill>
                  <a:srgbClr val="FF0000"/>
                </a:solidFill>
              </a:rPr>
              <a:t>三、</a:t>
            </a:r>
            <a:r>
              <a:rPr kumimoji="1" lang="en-US" altLang="zh-CN">
                <a:solidFill>
                  <a:srgbClr val="FF0000"/>
                </a:solidFill>
              </a:rPr>
              <a:t>studying hard  </a:t>
            </a:r>
          </a:p>
          <a:p>
            <a:pPr>
              <a:lnSpc>
                <a:spcPct val="130000"/>
              </a:lnSpc>
              <a:tabLst>
                <a:tab pos="266700" algn="l"/>
              </a:tabLst>
            </a:pPr>
            <a:r>
              <a:rPr kumimoji="1" lang="zh-CN" altLang="en-US">
                <a:solidFill>
                  <a:srgbClr val="FF0000"/>
                </a:solidFill>
              </a:rPr>
              <a:t>        努力学习</a:t>
            </a:r>
          </a:p>
          <a:p>
            <a:pPr>
              <a:lnSpc>
                <a:spcPct val="130000"/>
              </a:lnSpc>
              <a:tabLst>
                <a:tab pos="266700" algn="l"/>
              </a:tabLst>
            </a:pPr>
            <a:r>
              <a:rPr kumimoji="1" lang="en-US" altLang="zh-CN">
                <a:solidFill>
                  <a:srgbClr val="0000FF"/>
                </a:solidFill>
              </a:rPr>
              <a:t> </a:t>
            </a:r>
            <a:r>
              <a:rPr kumimoji="1" lang="en-US" altLang="zh-CN">
                <a:solidFill>
                  <a:srgbClr val="800000"/>
                </a:solidFill>
              </a:rPr>
              <a:t>  </a:t>
            </a:r>
            <a:r>
              <a:rPr kumimoji="1" lang="en-US" altLang="zh-CN">
                <a:solidFill>
                  <a:schemeClr val="accent2"/>
                </a:solidFill>
              </a:rPr>
              <a:t>hard </a:t>
            </a:r>
            <a:r>
              <a:rPr kumimoji="1" lang="zh-CN" altLang="en-US">
                <a:solidFill>
                  <a:schemeClr val="accent2"/>
                </a:solidFill>
              </a:rPr>
              <a:t>是副词；意为“努力地”，修饰	动词。</a:t>
            </a:r>
            <a:endParaRPr kumimoji="1" lang="en-US" altLang="zh-CN">
              <a:solidFill>
                <a:schemeClr val="accent2"/>
              </a:solidFill>
            </a:endParaRPr>
          </a:p>
          <a:p>
            <a:pPr>
              <a:lnSpc>
                <a:spcPct val="130000"/>
              </a:lnSpc>
              <a:tabLst>
                <a:tab pos="266700" algn="l"/>
              </a:tabLst>
            </a:pPr>
            <a:r>
              <a:rPr kumimoji="1" lang="en-US" altLang="zh-CN">
                <a:solidFill>
                  <a:srgbClr val="800000"/>
                </a:solidFill>
              </a:rPr>
              <a:t>  Mary is a good student. She works 	</a:t>
            </a:r>
            <a:r>
              <a:rPr kumimoji="1" lang="en-US" altLang="zh-CN">
                <a:solidFill>
                  <a:srgbClr val="0000FF"/>
                </a:solidFill>
              </a:rPr>
              <a:t>hard</a:t>
            </a:r>
            <a:r>
              <a:rPr kumimoji="1" lang="en-US" altLang="zh-CN">
                <a:solidFill>
                  <a:srgbClr val="800000"/>
                </a:solidFill>
              </a:rPr>
              <a:t> at 	school.</a:t>
            </a:r>
          </a:p>
          <a:p>
            <a:pPr>
              <a:lnSpc>
                <a:spcPct val="130000"/>
              </a:lnSpc>
              <a:tabLst>
                <a:tab pos="266700" algn="l"/>
              </a:tabLst>
            </a:pPr>
            <a:r>
              <a:rPr kumimoji="1" lang="en-US" altLang="zh-CN">
                <a:solidFill>
                  <a:srgbClr val="800000"/>
                </a:solidFill>
              </a:rPr>
              <a:t>  </a:t>
            </a:r>
            <a:r>
              <a:rPr kumimoji="1" lang="zh-CN" altLang="en-US">
                <a:solidFill>
                  <a:srgbClr val="800000"/>
                </a:solidFill>
              </a:rPr>
              <a:t>玛丽是名好学生，她在学校里努力	学习。</a:t>
            </a:r>
            <a:endParaRPr kumimoji="1" lang="en-US" altLang="zh-CN">
              <a:solidFill>
                <a:srgbClr val="FF0000"/>
              </a:solidFill>
            </a:endParaRPr>
          </a:p>
        </p:txBody>
      </p:sp>
      <p:pic>
        <p:nvPicPr>
          <p:cNvPr id="55301" name="Picture 5" descr="2444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3573463"/>
            <a:ext cx="1573213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4925" y="404813"/>
            <a:ext cx="8604250" cy="6192837"/>
          </a:xfrm>
          <a:prstGeom prst="rect">
            <a:avLst/>
          </a:prstGeom>
        </p:spPr>
        <p:txBody>
          <a:bodyPr/>
          <a:lstStyle>
            <a:lvl1pPr eaLnBrk="0" hangingPunct="0">
              <a:tabLst>
                <a:tab pos="450850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50850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50850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50850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50850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>
                <a:solidFill>
                  <a:srgbClr val="C00000"/>
                </a:solidFill>
              </a:rPr>
              <a:t>四、</a:t>
            </a:r>
            <a:r>
              <a:rPr lang="en-US" altLang="zh-CN">
                <a:solidFill>
                  <a:srgbClr val="C00000"/>
                </a:solidFill>
              </a:rPr>
              <a:t>… but my phone isn’t working, …</a:t>
            </a:r>
            <a:r>
              <a:rPr lang="zh-CN" altLang="en-US">
                <a:solidFill>
                  <a:srgbClr val="C00000"/>
                </a:solidFill>
              </a:rPr>
              <a:t>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>
                <a:solidFill>
                  <a:srgbClr val="C00000"/>
                </a:solidFill>
              </a:rPr>
              <a:t>        </a:t>
            </a:r>
            <a:r>
              <a:rPr lang="en-US" altLang="zh-CN">
                <a:solidFill>
                  <a:srgbClr val="C00000"/>
                </a:solidFill>
              </a:rPr>
              <a:t>……</a:t>
            </a:r>
            <a:r>
              <a:rPr lang="zh-CN" altLang="en-US">
                <a:solidFill>
                  <a:srgbClr val="C00000"/>
                </a:solidFill>
              </a:rPr>
              <a:t>但我的电话坏了</a:t>
            </a:r>
            <a:r>
              <a:rPr lang="en-US" altLang="zh-CN">
                <a:solidFill>
                  <a:srgbClr val="C00000"/>
                </a:solidFill>
              </a:rPr>
              <a:t>, …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</a:rPr>
              <a:t>    </a:t>
            </a:r>
            <a:r>
              <a:rPr kumimoji="1" lang="en-US" altLang="zh-CN">
                <a:solidFill>
                  <a:srgbClr val="FF00FF"/>
                </a:solidFill>
              </a:rPr>
              <a:t>work </a:t>
            </a:r>
            <a:r>
              <a:rPr kumimoji="1" lang="zh-CN" altLang="en-US">
                <a:solidFill>
                  <a:srgbClr val="FF00FF"/>
                </a:solidFill>
              </a:rPr>
              <a:t>在这里是不及物动词，意为“（机	器）运转；活动”。</a:t>
            </a:r>
            <a:r>
              <a:rPr kumimoji="1" lang="zh-CN" altLang="en-US">
                <a:solidFill>
                  <a:srgbClr val="C00000"/>
                </a:solidFill>
              </a:rPr>
              <a:t>例如：</a:t>
            </a:r>
            <a:endParaRPr kumimoji="1" lang="en-US" altLang="zh-CN">
              <a:solidFill>
                <a:srgbClr val="C00000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	My watch doesn’t </a:t>
            </a:r>
            <a:r>
              <a:rPr kumimoji="1" lang="en-US" altLang="zh-CN">
                <a:solidFill>
                  <a:srgbClr val="FF0066"/>
                </a:solidFill>
              </a:rPr>
              <a:t>work</a:t>
            </a:r>
            <a:r>
              <a:rPr kumimoji="1" lang="en-US" altLang="zh-CN">
                <a:solidFill>
                  <a:srgbClr val="0000FF"/>
                </a:solidFill>
              </a:rPr>
              <a:t>. What time is it 	now? </a:t>
            </a:r>
            <a:r>
              <a:rPr kumimoji="1" lang="zh-CN" altLang="en-US">
                <a:solidFill>
                  <a:srgbClr val="0000FF"/>
                </a:solidFill>
              </a:rPr>
              <a:t>我的手表坏了。几点了？</a:t>
            </a:r>
            <a:endParaRPr kumimoji="1" lang="en-US" altLang="zh-CN">
              <a:solidFill>
                <a:srgbClr val="0000FF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	The TV set doesn’t </a:t>
            </a:r>
            <a:r>
              <a:rPr kumimoji="1" lang="en-US" altLang="zh-CN">
                <a:solidFill>
                  <a:srgbClr val="FF0066"/>
                </a:solidFill>
              </a:rPr>
              <a:t>work</a:t>
            </a:r>
            <a:r>
              <a:rPr kumimoji="1" lang="en-US" altLang="zh-CN">
                <a:solidFill>
                  <a:srgbClr val="0000FF"/>
                </a:solidFill>
              </a:rPr>
              <a:t>. Let’s take a 	walk in the park. </a:t>
            </a:r>
            <a:r>
              <a:rPr kumimoji="1" lang="zh-CN" altLang="en-US">
                <a:solidFill>
                  <a:srgbClr val="0000FF"/>
                </a:solidFill>
              </a:rPr>
              <a:t>电视机坏了，让我们	去公园散步吧。</a:t>
            </a:r>
            <a:endParaRPr lang="en-US" altLang="zh-CN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17488" y="1627188"/>
            <a:ext cx="8926512" cy="470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tabLst>
                <a:tab pos="450850" algn="l"/>
              </a:tabLst>
            </a:pPr>
            <a:r>
              <a:rPr lang="zh-CN" altLang="en-US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一、根据要求填空。</a:t>
            </a:r>
            <a:endParaRPr lang="zh-CN" altLang="en-US">
              <a:solidFill>
                <a:srgbClr val="0000FF"/>
              </a:solidFill>
            </a:endParaRPr>
          </a:p>
          <a:p>
            <a:pPr eaLnBrk="0" hangingPunct="0">
              <a:lnSpc>
                <a:spcPct val="120000"/>
              </a:lnSpc>
              <a:tabLst>
                <a:tab pos="450850" algn="l"/>
              </a:tabLst>
            </a:pPr>
            <a:r>
              <a:rPr lang="en-US" altLang="zh-CN">
                <a:cs typeface="Tahoma" pitchFamily="34" charset="0"/>
              </a:rPr>
              <a:t>    1. hot(</a:t>
            </a:r>
            <a:r>
              <a:rPr lang="zh-CN" altLang="en-US">
                <a:cs typeface="Tahoma" pitchFamily="34" charset="0"/>
              </a:rPr>
              <a:t>反义词</a:t>
            </a:r>
            <a:r>
              <a:rPr lang="en-US" altLang="zh-CN">
                <a:cs typeface="Tahoma" pitchFamily="34" charset="0"/>
              </a:rPr>
              <a:t>) </a:t>
            </a:r>
            <a:r>
              <a:rPr lang="zh-CN" altLang="en-US">
                <a:cs typeface="Tahoma" pitchFamily="34" charset="0"/>
              </a:rPr>
              <a:t> </a:t>
            </a:r>
            <a:r>
              <a:rPr lang="en-US" altLang="zh-CN">
                <a:cs typeface="Tahoma" pitchFamily="34" charset="0"/>
              </a:rPr>
              <a:t> ______                 </a:t>
            </a:r>
          </a:p>
          <a:p>
            <a:pPr eaLnBrk="0" hangingPunct="0">
              <a:lnSpc>
                <a:spcPct val="120000"/>
              </a:lnSpc>
              <a:tabLst>
                <a:tab pos="450850" algn="l"/>
              </a:tabLst>
            </a:pPr>
            <a:r>
              <a:rPr lang="en-US" altLang="zh-CN">
                <a:cs typeface="Tahoma" pitchFamily="34" charset="0"/>
              </a:rPr>
              <a:t>    2. cool (</a:t>
            </a:r>
            <a:r>
              <a:rPr lang="zh-CN" altLang="en-US">
                <a:cs typeface="Tahoma" pitchFamily="34" charset="0"/>
              </a:rPr>
              <a:t>反义词</a:t>
            </a:r>
            <a:r>
              <a:rPr lang="en-US" altLang="zh-CN">
                <a:cs typeface="Tahoma" pitchFamily="34" charset="0"/>
              </a:rPr>
              <a:t>)</a:t>
            </a:r>
            <a:r>
              <a:rPr lang="zh-CN" altLang="en-US">
                <a:cs typeface="Tahoma" pitchFamily="34" charset="0"/>
              </a:rPr>
              <a:t> </a:t>
            </a:r>
            <a:r>
              <a:rPr lang="en-US" altLang="zh-CN">
                <a:cs typeface="Tahoma" pitchFamily="34" charset="0"/>
              </a:rPr>
              <a:t>_______</a:t>
            </a:r>
          </a:p>
          <a:p>
            <a:pPr eaLnBrk="0" hangingPunct="0">
              <a:lnSpc>
                <a:spcPct val="120000"/>
              </a:lnSpc>
              <a:tabLst>
                <a:tab pos="450850" algn="l"/>
              </a:tabLst>
            </a:pPr>
            <a:r>
              <a:rPr lang="en-US" altLang="zh-CN">
                <a:cs typeface="Tahoma" pitchFamily="34" charset="0"/>
              </a:rPr>
              <a:t>    3. wet (</a:t>
            </a:r>
            <a:r>
              <a:rPr lang="zh-CN" altLang="en-US">
                <a:cs typeface="Tahoma" pitchFamily="34" charset="0"/>
              </a:rPr>
              <a:t>反义词</a:t>
            </a:r>
            <a:r>
              <a:rPr lang="en-US" altLang="zh-CN">
                <a:cs typeface="Tahoma" pitchFamily="34" charset="0"/>
              </a:rPr>
              <a:t>) _____ </a:t>
            </a:r>
            <a:endParaRPr lang="en-US" altLang="zh-CN"/>
          </a:p>
          <a:p>
            <a:pPr eaLnBrk="0" hangingPunct="0">
              <a:lnSpc>
                <a:spcPct val="120000"/>
              </a:lnSpc>
              <a:tabLst>
                <a:tab pos="450850" algn="l"/>
              </a:tabLst>
            </a:pPr>
            <a:r>
              <a:rPr lang="en-US" altLang="zh-CN">
                <a:cs typeface="Tahoma" pitchFamily="34" charset="0"/>
              </a:rPr>
              <a:t>    4. </a:t>
            </a:r>
            <a:r>
              <a:rPr lang="zh-CN" altLang="en-US">
                <a:cs typeface="Tahoma" pitchFamily="34" charset="0"/>
              </a:rPr>
              <a:t>在图片</a:t>
            </a:r>
            <a:r>
              <a:rPr lang="en-US" altLang="zh-CN">
                <a:cs typeface="Tahoma" pitchFamily="34" charset="0"/>
              </a:rPr>
              <a:t>d</a:t>
            </a:r>
            <a:r>
              <a:rPr lang="zh-CN" altLang="en-US">
                <a:cs typeface="Tahoma" pitchFamily="34" charset="0"/>
              </a:rPr>
              <a:t>中 </a:t>
            </a:r>
            <a:r>
              <a:rPr lang="en-US" altLang="zh-CN">
                <a:cs typeface="Tahoma" pitchFamily="34" charset="0"/>
              </a:rPr>
              <a:t>____________</a:t>
            </a:r>
          </a:p>
          <a:p>
            <a:pPr eaLnBrk="0" hangingPunct="0">
              <a:lnSpc>
                <a:spcPct val="120000"/>
              </a:lnSpc>
              <a:tabLst>
                <a:tab pos="450850" algn="l"/>
              </a:tabLst>
            </a:pPr>
            <a:r>
              <a:rPr lang="en-US" altLang="zh-CN">
                <a:cs typeface="Tahoma" pitchFamily="34" charset="0"/>
              </a:rPr>
              <a:t>    5. </a:t>
            </a:r>
            <a:r>
              <a:rPr lang="zh-CN" altLang="en-US">
                <a:cs typeface="Tahoma" pitchFamily="34" charset="0"/>
              </a:rPr>
              <a:t>做某事过得高兴   	  </a:t>
            </a:r>
          </a:p>
          <a:p>
            <a:pPr eaLnBrk="0" hangingPunct="0">
              <a:lnSpc>
                <a:spcPct val="120000"/>
              </a:lnSpc>
              <a:tabLst>
                <a:tab pos="450850" algn="l"/>
              </a:tabLst>
            </a:pPr>
            <a:r>
              <a:rPr lang="en-US" altLang="zh-CN">
                <a:cs typeface="Tahoma" pitchFamily="34" charset="0"/>
              </a:rPr>
              <a:t>         _________________________</a:t>
            </a:r>
            <a:endParaRPr lang="en-US" altLang="zh-CN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924300" y="2349500"/>
            <a:ext cx="11509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cold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924300" y="2997200"/>
            <a:ext cx="143986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warm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779838" y="3573463"/>
            <a:ext cx="108108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 dry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492500" y="4292600"/>
            <a:ext cx="251936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in picture d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331913" y="5589588"/>
            <a:ext cx="61214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have a great time doing sth.</a:t>
            </a:r>
            <a:endParaRPr kumimoji="1" lang="zh-CN" altLang="en-US">
              <a:solidFill>
                <a:srgbClr val="FF0066"/>
              </a:solidFill>
            </a:endParaRPr>
          </a:p>
        </p:txBody>
      </p:sp>
      <p:sp>
        <p:nvSpPr>
          <p:cNvPr id="31756" name="WordArt 6"/>
          <p:cNvSpPr>
            <a:spLocks noChangeArrowheads="1" noChangeShapeType="1" noTextEdit="1"/>
          </p:cNvSpPr>
          <p:nvPr/>
        </p:nvSpPr>
        <p:spPr bwMode="auto">
          <a:xfrm>
            <a:off x="1763713" y="476250"/>
            <a:ext cx="3960812" cy="1068388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Times New Roman"/>
                <a:cs typeface="Times New Roman"/>
              </a:rPr>
              <a:t>Exercise</a:t>
            </a:r>
            <a:endParaRPr lang="zh-CN" altLang="en-U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6" grpId="0"/>
      <p:bldP spid="7" grpId="0"/>
      <p:bldP spid="8" grpId="0"/>
      <p:bldP spid="9" grpId="0"/>
      <p:bldP spid="12" grpId="0"/>
      <p:bldP spid="3175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614488"/>
            <a:ext cx="7993063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>
                <a:cs typeface="Tahoma" pitchFamily="34" charset="0"/>
              </a:rPr>
              <a:t>6. </a:t>
            </a:r>
            <a:r>
              <a:rPr lang="zh-CN" altLang="en-US">
                <a:cs typeface="Tahoma" pitchFamily="34" charset="0"/>
              </a:rPr>
              <a:t>上暑期班     </a:t>
            </a:r>
            <a:r>
              <a:rPr lang="en-US" altLang="zh-CN">
                <a:cs typeface="Tahoma" pitchFamily="34" charset="0"/>
              </a:rPr>
              <a:t>____________________</a:t>
            </a:r>
            <a:endParaRPr lang="en-US" altLang="zh-CN"/>
          </a:p>
          <a:p>
            <a:pPr eaLnBrk="0" hangingPunct="0">
              <a:lnSpc>
                <a:spcPct val="130000"/>
              </a:lnSpc>
              <a:buFontTx/>
              <a:buAutoNum type="arabicPeriod" startAt="7"/>
            </a:pPr>
            <a:r>
              <a:rPr lang="zh-CN" altLang="en-US">
                <a:cs typeface="Tahoma" pitchFamily="34" charset="0"/>
              </a:rPr>
              <a:t> 在水池旁边 </a:t>
            </a:r>
            <a:r>
              <a:rPr lang="en-US" altLang="zh-CN">
                <a:cs typeface="Tahoma" pitchFamily="34" charset="0"/>
              </a:rPr>
              <a:t>____________________</a:t>
            </a:r>
          </a:p>
          <a:p>
            <a:pPr eaLnBrk="0" hangingPunct="0">
              <a:lnSpc>
                <a:spcPct val="130000"/>
              </a:lnSpc>
              <a:buFontTx/>
              <a:buAutoNum type="arabicPeriod" startAt="7"/>
            </a:pPr>
            <a:r>
              <a:rPr lang="en-US" altLang="zh-CN">
                <a:cs typeface="Tahoma" pitchFamily="34" charset="0"/>
              </a:rPr>
              <a:t> </a:t>
            </a:r>
            <a:r>
              <a:rPr lang="zh-CN" altLang="en-US">
                <a:cs typeface="Tahoma" pitchFamily="34" charset="0"/>
              </a:rPr>
              <a:t>喝果汁         </a:t>
            </a:r>
            <a:r>
              <a:rPr lang="en-US" altLang="zh-CN">
                <a:cs typeface="Tahoma" pitchFamily="34" charset="0"/>
              </a:rPr>
              <a:t>____________________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492500" y="1600200"/>
            <a:ext cx="42481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go to summer school 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563938" y="2319338"/>
            <a:ext cx="2881312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by the pool 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419475" y="3054350"/>
            <a:ext cx="4319588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drink orange juice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10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9" descr="http://pic15.nipic.com/20110630/2531170_080520638329_2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5"/>
          <a:stretch>
            <a:fillRect/>
          </a:stretch>
        </p:blipFill>
        <p:spPr bwMode="auto">
          <a:xfrm>
            <a:off x="2627313" y="2924175"/>
            <a:ext cx="410051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2195513" y="1628775"/>
            <a:ext cx="5184775" cy="819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rect">
                    <a:fillToRect l="100000" b="100000"/>
                  </a:path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Let's watch!</a:t>
            </a:r>
            <a:endParaRPr lang="zh-CN" altLang="en-US" kern="10">
              <a:ln w="127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rect">
                  <a:fillToRect l="100000" b="100000"/>
                </a:path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105" name="WordArt 6"/>
          <p:cNvSpPr>
            <a:spLocks noChangeArrowheads="1" noChangeShapeType="1" noTextEdit="1"/>
          </p:cNvSpPr>
          <p:nvPr/>
        </p:nvSpPr>
        <p:spPr bwMode="auto">
          <a:xfrm>
            <a:off x="3492500" y="333375"/>
            <a:ext cx="2665413" cy="8604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Lead in</a:t>
            </a:r>
            <a:endParaRPr lang="zh-CN" altLang="en-US" sz="4000" kern="1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  <p:bldP spid="410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9" name="Picture 15" descr="E:\图片库\天气及标志符号\1319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2349500"/>
            <a:ext cx="1985963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内容占位符 2"/>
          <p:cNvSpPr>
            <a:spLocks noGrp="1"/>
          </p:cNvSpPr>
          <p:nvPr>
            <p:ph idx="1"/>
          </p:nvPr>
        </p:nvSpPr>
        <p:spPr>
          <a:xfrm>
            <a:off x="107950" y="1081088"/>
            <a:ext cx="8897938" cy="5516562"/>
          </a:xfrm>
        </p:spPr>
        <p:txBody>
          <a:bodyPr/>
          <a:lstStyle/>
          <a:p>
            <a:pPr marL="536575" indent="-536575">
              <a:spcBef>
                <a:spcPct val="0"/>
              </a:spcBef>
            </a:pPr>
            <a:r>
              <a:rPr lang="en-US" altLang="zh-CN" smtClean="0"/>
              <a:t>1. A: What __ Jim ______? </a:t>
            </a:r>
            <a:endParaRPr lang="zh-CN" altLang="zh-CN" smtClean="0"/>
          </a:p>
          <a:p>
            <a:pPr marL="536575" indent="-536575">
              <a:spcBef>
                <a:spcPct val="0"/>
              </a:spcBef>
            </a:pPr>
            <a:r>
              <a:rPr lang="en-US" altLang="zh-CN" smtClean="0"/>
              <a:t>     B: He __________ water. </a:t>
            </a:r>
          </a:p>
          <a:p>
            <a:pPr marL="536575" indent="-536575">
              <a:spcBef>
                <a:spcPct val="0"/>
              </a:spcBef>
            </a:pPr>
            <a:endParaRPr lang="en-US" altLang="zh-CN" smtClean="0"/>
          </a:p>
          <a:p>
            <a:pPr marL="536575" indent="-536575">
              <a:spcBef>
                <a:spcPct val="0"/>
              </a:spcBef>
            </a:pPr>
            <a:r>
              <a:rPr lang="en-US" altLang="zh-CN" smtClean="0"/>
              <a:t> 2. A: ______ the weather today?</a:t>
            </a:r>
          </a:p>
          <a:p>
            <a:pPr marL="536575" indent="-536575">
              <a:spcBef>
                <a:spcPct val="0"/>
              </a:spcBef>
            </a:pPr>
            <a:r>
              <a:rPr lang="en-US" altLang="zh-CN" smtClean="0"/>
              <a:t>     B: It’s ________. </a:t>
            </a:r>
          </a:p>
          <a:p>
            <a:pPr marL="536575" indent="-536575">
              <a:spcBef>
                <a:spcPct val="0"/>
              </a:spcBef>
            </a:pPr>
            <a:r>
              <a:rPr lang="en-US" altLang="zh-CN" smtClean="0"/>
              <a:t>     A: What ___ the children _____?              </a:t>
            </a:r>
          </a:p>
          <a:p>
            <a:pPr marL="536575" indent="-536575">
              <a:spcBef>
                <a:spcPct val="0"/>
              </a:spcBef>
            </a:pPr>
            <a:r>
              <a:rPr lang="en-US" altLang="zh-CN" smtClean="0"/>
              <a:t>     B: They are ______ a great ____ _______ 	  a snowman.</a:t>
            </a:r>
            <a:endParaRPr lang="zh-CN" altLang="en-US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7950" y="406400"/>
            <a:ext cx="5494338" cy="693738"/>
          </a:xfrm>
          <a:prstGeom prst="rect">
            <a:avLst/>
          </a:prstGeom>
        </p:spPr>
        <p:txBody>
          <a:bodyPr/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zh-CN" altLang="en-US">
                <a:solidFill>
                  <a:srgbClr val="0000FF"/>
                </a:solidFill>
              </a:rPr>
              <a:t>二、看图补全对话。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452688" y="1198563"/>
            <a:ext cx="35274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0066"/>
                </a:solidFill>
              </a:rPr>
              <a:t>is          doing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979613" y="1844675"/>
            <a:ext cx="31257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0066"/>
                </a:solidFill>
              </a:rPr>
              <a:t>is drinking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092325" y="3789363"/>
            <a:ext cx="29257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0066"/>
                </a:solidFill>
              </a:rPr>
              <a:t>snowy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358900" y="3148013"/>
            <a:ext cx="2317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0066"/>
                </a:solidFill>
              </a:rPr>
              <a:t>How’s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525713" y="4438650"/>
            <a:ext cx="48244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0066"/>
                </a:solidFill>
              </a:rPr>
              <a:t>are                       doing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100388" y="5086350"/>
            <a:ext cx="58340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FF0066"/>
                </a:solidFill>
              </a:rPr>
              <a:t>having               time  making</a:t>
            </a:r>
          </a:p>
        </p:txBody>
      </p:sp>
      <p:pic>
        <p:nvPicPr>
          <p:cNvPr id="32778" name="Picture 15" descr="E:\图片库\动作\3586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5"/>
          <a:stretch>
            <a:fillRect/>
          </a:stretch>
        </p:blipFill>
        <p:spPr bwMode="auto">
          <a:xfrm>
            <a:off x="6011863" y="404813"/>
            <a:ext cx="1785937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5" grpId="0"/>
      <p:bldP spid="6" grpId="0" autoUpdateAnimBg="0"/>
      <p:bldP spid="7" grpId="0" autoUpdateAnimBg="0"/>
      <p:bldP spid="8" grpId="0" autoUpdateAnimBg="0"/>
      <p:bldP spid="9" grpId="0" autoUpdateAnimBg="0"/>
      <p:bldP spid="11" grpId="0" autoUpdateAnimBg="0"/>
      <p:bldP spid="13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内容占位符 2"/>
          <p:cNvSpPr>
            <a:spLocks noGrp="1"/>
          </p:cNvSpPr>
          <p:nvPr>
            <p:ph idx="1"/>
          </p:nvPr>
        </p:nvSpPr>
        <p:spPr>
          <a:xfrm>
            <a:off x="430213" y="3284538"/>
            <a:ext cx="8102600" cy="2952750"/>
          </a:xfrm>
        </p:spPr>
        <p:txBody>
          <a:bodyPr/>
          <a:lstStyle/>
          <a:p>
            <a:pPr marL="514350" indent="-514350">
              <a:spcBef>
                <a:spcPct val="0"/>
              </a:spcBef>
            </a:pPr>
            <a:r>
              <a:rPr lang="en-US" altLang="zh-CN" smtClean="0"/>
              <a:t> 3. A: Where are Bob and Tom? </a:t>
            </a:r>
            <a:endParaRPr lang="zh-CN" altLang="zh-CN" smtClean="0"/>
          </a:p>
          <a:p>
            <a:pPr marL="514350" indent="-514350">
              <a:spcBef>
                <a:spcPct val="0"/>
              </a:spcBef>
            </a:pPr>
            <a:r>
              <a:rPr lang="en-US" altLang="zh-CN" smtClean="0"/>
              <a:t>     B: They’re ___ the _____. </a:t>
            </a:r>
          </a:p>
          <a:p>
            <a:pPr marL="514350" indent="-514350">
              <a:spcBef>
                <a:spcPct val="0"/>
              </a:spcBef>
            </a:pPr>
            <a:r>
              <a:rPr lang="en-US" altLang="zh-CN" smtClean="0"/>
              <a:t>     A: What do they want to do?     </a:t>
            </a:r>
          </a:p>
          <a:p>
            <a:pPr marL="514350" indent="-514350">
              <a:spcBef>
                <a:spcPct val="0"/>
              </a:spcBef>
            </a:pPr>
            <a:r>
              <a:rPr lang="en-US" altLang="zh-CN" smtClean="0"/>
              <a:t>     B: They want to _____ ___ the lake. </a:t>
            </a:r>
            <a:endParaRPr lang="zh-CN" altLang="zh-CN" smtClean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275013" y="3933825"/>
            <a:ext cx="34575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 by         lake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356100" y="5270500"/>
            <a:ext cx="18732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swim  in</a:t>
            </a:r>
          </a:p>
        </p:txBody>
      </p:sp>
      <p:pic>
        <p:nvPicPr>
          <p:cNvPr id="33803" name="Picture 16" descr="E:\图片库\动作\1545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692150"/>
            <a:ext cx="3263900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4" name="矩形标注 18"/>
          <p:cNvSpPr>
            <a:spLocks noChangeArrowheads="1"/>
          </p:cNvSpPr>
          <p:nvPr/>
        </p:nvSpPr>
        <p:spPr bwMode="auto">
          <a:xfrm>
            <a:off x="4427538" y="981075"/>
            <a:ext cx="2592387" cy="647700"/>
          </a:xfrm>
          <a:prstGeom prst="wedgeRectCallout">
            <a:avLst>
              <a:gd name="adj1" fmla="val -63903"/>
              <a:gd name="adj2" fmla="val 41421"/>
            </a:avLst>
          </a:prstGeom>
          <a:solidFill>
            <a:srgbClr val="FF99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altLang="zh-CN" sz="3200">
                <a:solidFill>
                  <a:schemeClr val="bg1"/>
                </a:solidFill>
              </a:rPr>
              <a:t>Bob and Tom</a:t>
            </a:r>
            <a:endParaRPr lang="zh-CN" alt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6" grpId="0" autoUpdateAnimBg="0"/>
      <p:bldP spid="16" grpId="0" autoUpdateAnimBg="0"/>
      <p:bldP spid="3380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内容占位符 2"/>
          <p:cNvSpPr>
            <a:spLocks/>
          </p:cNvSpPr>
          <p:nvPr/>
        </p:nvSpPr>
        <p:spPr bwMode="auto">
          <a:xfrm>
            <a:off x="215900" y="1916113"/>
            <a:ext cx="8532813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984250" indent="-984250" eaLnBrk="0" hangingPunct="0">
              <a:lnSpc>
                <a:spcPct val="120000"/>
              </a:lnSpc>
            </a:pPr>
            <a:r>
              <a:rPr lang="en-US" altLang="zh-CN"/>
              <a:t>4. A: How’s it going, Jack?</a:t>
            </a:r>
          </a:p>
          <a:p>
            <a:pPr marL="984250" indent="-984250" eaLnBrk="0" hangingPunct="0">
              <a:lnSpc>
                <a:spcPct val="120000"/>
              </a:lnSpc>
            </a:pPr>
            <a:r>
              <a:rPr lang="en-US" altLang="zh-CN"/>
              <a:t>    B: Not bad. We’re __________ a vacation ___ ____ __________.         </a:t>
            </a:r>
          </a:p>
          <a:p>
            <a:pPr marL="984250" indent="-984250" eaLnBrk="0" hangingPunct="0">
              <a:lnSpc>
                <a:spcPct val="120000"/>
              </a:lnSpc>
            </a:pPr>
            <a:r>
              <a:rPr lang="en-US" altLang="zh-CN"/>
              <a:t>    A: How’s the ________?</a:t>
            </a:r>
          </a:p>
          <a:p>
            <a:pPr marL="984250" indent="-984250" eaLnBrk="0" hangingPunct="0">
              <a:lnSpc>
                <a:spcPct val="120000"/>
              </a:lnSpc>
            </a:pPr>
            <a:r>
              <a:rPr lang="en-US" altLang="zh-CN"/>
              <a:t>    B: It’s ______ and ____, just right for walking. </a:t>
            </a:r>
            <a:endParaRPr lang="zh-CN" alt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421063" y="3900488"/>
            <a:ext cx="33194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weather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429125" y="2563813"/>
            <a:ext cx="23034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on/having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052638" y="4579938"/>
            <a:ext cx="497998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cloudy         cool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3132138" y="3252788"/>
            <a:ext cx="40433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FF0066"/>
                </a:solidFill>
              </a:rPr>
              <a:t>in    the   mountains</a:t>
            </a:r>
          </a:p>
        </p:txBody>
      </p:sp>
      <p:pic>
        <p:nvPicPr>
          <p:cNvPr id="53257" name="Picture 17" descr="E:\图片库\动作\4028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60350"/>
            <a:ext cx="2146300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7" grpId="0" autoUpdateAnimBg="0"/>
      <p:bldP spid="11" grpId="0" autoUpdateAnimBg="0"/>
      <p:bldP spid="13" grpId="0" autoUpdateAnimBg="0"/>
      <p:bldP spid="18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Rectangle 86"/>
          <p:cNvSpPr>
            <a:spLocks noChangeArrowheads="1"/>
          </p:cNvSpPr>
          <p:nvPr/>
        </p:nvSpPr>
        <p:spPr bwMode="auto">
          <a:xfrm>
            <a:off x="900113" y="4324350"/>
            <a:ext cx="56165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42913" indent="-442913">
              <a:lnSpc>
                <a:spcPct val="120000"/>
              </a:lnSpc>
            </a:pPr>
            <a:r>
              <a:rPr lang="en-US" altLang="zh-CN"/>
              <a:t>2. Retell the first postcard in 2b. </a:t>
            </a:r>
          </a:p>
        </p:txBody>
      </p:sp>
      <p:sp>
        <p:nvSpPr>
          <p:cNvPr id="30724" name="Rectangle 84"/>
          <p:cNvSpPr>
            <a:spLocks noChangeArrowheads="1"/>
          </p:cNvSpPr>
          <p:nvPr/>
        </p:nvSpPr>
        <p:spPr bwMode="auto">
          <a:xfrm>
            <a:off x="900113" y="2667000"/>
            <a:ext cx="547211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42913" indent="-442913">
              <a:lnSpc>
                <a:spcPct val="120000"/>
              </a:lnSpc>
            </a:pPr>
            <a:r>
              <a:rPr kumimoji="1" lang="en-US" altLang="zh-CN"/>
              <a:t>1. Review the new words and phrases.</a:t>
            </a:r>
            <a:endParaRPr kumimoji="1" lang="zh-CN" altLang="en-US"/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1331913" y="1238250"/>
            <a:ext cx="4535487" cy="103822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en-US" altLang="zh-CN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/>
                </a:gra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Homework</a:t>
            </a:r>
            <a:endParaRPr lang="zh-CN" altLang="en-U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/>
              </a:gra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2" grpId="0"/>
      <p:bldP spid="30724" grpId="0"/>
      <p:bldP spid="3072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124075" y="5951538"/>
            <a:ext cx="1223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</a:rPr>
              <a:t>hot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5507038" y="5956300"/>
            <a:ext cx="17287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66"/>
                </a:solidFill>
              </a:rPr>
              <a:t>warm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435600" y="3000375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4814DA"/>
                </a:solidFill>
              </a:rPr>
              <a:t>cold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2482850" y="3071813"/>
            <a:ext cx="10080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C00000"/>
                </a:solidFill>
              </a:rPr>
              <a:t>dry</a:t>
            </a:r>
          </a:p>
        </p:txBody>
      </p:sp>
      <p:pic>
        <p:nvPicPr>
          <p:cNvPr id="5132" name="Picture 12" descr="1369025_200613021000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65" b="4021"/>
          <a:stretch>
            <a:fillRect/>
          </a:stretch>
        </p:blipFill>
        <p:spPr bwMode="auto">
          <a:xfrm>
            <a:off x="1260475" y="1125538"/>
            <a:ext cx="2846388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11214737_47637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203325"/>
            <a:ext cx="3097212" cy="173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41" name="WordArt 21"/>
          <p:cNvSpPr>
            <a:spLocks noChangeArrowheads="1" noChangeShapeType="1" noTextEdit="1"/>
          </p:cNvSpPr>
          <p:nvPr/>
        </p:nvSpPr>
        <p:spPr bwMode="auto">
          <a:xfrm>
            <a:off x="2195513" y="188913"/>
            <a:ext cx="4608512" cy="690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CC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Main Words</a:t>
            </a:r>
            <a:endParaRPr lang="zh-CN" altLang="en-US" kern="10">
              <a:ln w="12700">
                <a:solidFill>
                  <a:srgbClr val="CC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142" name="Picture 22" descr="10518164_2660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716338"/>
            <a:ext cx="2952750" cy="208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3" name="Picture 23" descr="ec0143e24cacb276899590136ce30da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716338"/>
            <a:ext cx="3311525" cy="207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22" grpId="0" autoUpdateAnimBg="0"/>
      <p:bldP spid="13" grpId="0" autoUpdateAnimBg="0"/>
      <p:bldP spid="18" grpId="0" autoUpdateAnimBg="0"/>
      <p:bldP spid="51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9" name="Picture 15" descr="40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" t="4379" b="3946"/>
          <a:stretch>
            <a:fillRect/>
          </a:stretch>
        </p:blipFill>
        <p:spPr bwMode="auto">
          <a:xfrm>
            <a:off x="539750" y="1368425"/>
            <a:ext cx="7956550" cy="321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Text Box 16"/>
          <p:cNvSpPr txBox="1">
            <a:spLocks noChangeArrowheads="1"/>
          </p:cNvSpPr>
          <p:nvPr/>
        </p:nvSpPr>
        <p:spPr bwMode="auto">
          <a:xfrm>
            <a:off x="179388" y="4660900"/>
            <a:ext cx="8964612" cy="1409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>
                <a:solidFill>
                  <a:srgbClr val="4814DA"/>
                </a:solidFill>
              </a:rPr>
              <a:t>1. ____ dry        3. ____ cool      5. ____ hot 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>
                <a:solidFill>
                  <a:srgbClr val="4814DA"/>
                </a:solidFill>
              </a:rPr>
              <a:t>2. ____ cold       4. ____ warm</a:t>
            </a:r>
          </a:p>
        </p:txBody>
      </p:sp>
      <p:sp>
        <p:nvSpPr>
          <p:cNvPr id="6147" name="Text Box 15"/>
          <p:cNvSpPr txBox="1">
            <a:spLocks noChangeArrowheads="1"/>
          </p:cNvSpPr>
          <p:nvPr/>
        </p:nvSpPr>
        <p:spPr bwMode="auto">
          <a:xfrm>
            <a:off x="1474788" y="368300"/>
            <a:ext cx="676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>
                <a:solidFill>
                  <a:srgbClr val="FF0066"/>
                </a:solidFill>
              </a:rPr>
              <a:t>Match the words with the picture. </a:t>
            </a:r>
            <a:endParaRPr lang="en-US" altLang="zh-CN">
              <a:solidFill>
                <a:srgbClr val="FF0066"/>
              </a:solidFill>
            </a:endParaRPr>
          </a:p>
        </p:txBody>
      </p:sp>
      <p:sp>
        <p:nvSpPr>
          <p:cNvPr id="6148" name="Oval 2"/>
          <p:cNvSpPr>
            <a:spLocks noChangeArrowheads="1"/>
          </p:cNvSpPr>
          <p:nvPr/>
        </p:nvSpPr>
        <p:spPr bwMode="auto">
          <a:xfrm>
            <a:off x="431800" y="333375"/>
            <a:ext cx="900113" cy="73025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/>
              <a:t>1a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900113" y="4730750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660033"/>
                </a:solidFill>
              </a:rPr>
              <a:t>d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995738" y="4724400"/>
            <a:ext cx="576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660033"/>
                </a:solidFill>
              </a:rPr>
              <a:t>e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900113" y="5445125"/>
            <a:ext cx="576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660033"/>
                </a:solidFill>
              </a:rPr>
              <a:t>a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995738" y="5380038"/>
            <a:ext cx="504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660033"/>
                </a:solidFill>
              </a:rPr>
              <a:t>b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7019925" y="4730750"/>
            <a:ext cx="576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660033"/>
                </a:solidFill>
              </a:rPr>
              <a:t>c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/>
      <p:bldP spid="6148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朋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500438"/>
            <a:ext cx="24987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标注 12"/>
          <p:cNvSpPr>
            <a:spLocks noChangeArrowheads="1"/>
          </p:cNvSpPr>
          <p:nvPr/>
        </p:nvSpPr>
        <p:spPr bwMode="auto">
          <a:xfrm>
            <a:off x="684213" y="1916113"/>
            <a:ext cx="3887787" cy="1368425"/>
          </a:xfrm>
          <a:prstGeom prst="wedgeRectCallout">
            <a:avLst>
              <a:gd name="adj1" fmla="val 39546"/>
              <a:gd name="adj2" fmla="val 8144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4814DA"/>
                </a:solidFill>
              </a:rPr>
              <a:t>How’s the weather in picture d?</a:t>
            </a:r>
            <a:endParaRPr lang="zh-CN" altLang="en-US">
              <a:solidFill>
                <a:srgbClr val="4814DA"/>
              </a:solidFill>
            </a:endParaRPr>
          </a:p>
        </p:txBody>
      </p:sp>
      <p:sp>
        <p:nvSpPr>
          <p:cNvPr id="28" name="矩形标注 27"/>
          <p:cNvSpPr>
            <a:spLocks noChangeArrowheads="1"/>
          </p:cNvSpPr>
          <p:nvPr/>
        </p:nvSpPr>
        <p:spPr bwMode="auto">
          <a:xfrm>
            <a:off x="5868988" y="2206625"/>
            <a:ext cx="1871662" cy="720725"/>
          </a:xfrm>
          <a:prstGeom prst="wedgeRectCallout">
            <a:avLst>
              <a:gd name="adj1" fmla="val -28713"/>
              <a:gd name="adj2" fmla="val 12422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B050"/>
                </a:solidFill>
              </a:rPr>
              <a:t>It’s dry.</a:t>
            </a:r>
            <a:endParaRPr lang="zh-CN" altLang="en-US">
              <a:solidFill>
                <a:srgbClr val="00B050"/>
              </a:solidFill>
            </a:endParaRPr>
          </a:p>
        </p:txBody>
      </p:sp>
      <p:sp>
        <p:nvSpPr>
          <p:cNvPr id="7173" name="Oval 2"/>
          <p:cNvSpPr>
            <a:spLocks noChangeArrowheads="1"/>
          </p:cNvSpPr>
          <p:nvPr/>
        </p:nvSpPr>
        <p:spPr bwMode="auto">
          <a:xfrm>
            <a:off x="611188" y="547688"/>
            <a:ext cx="900112" cy="8016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4000"/>
              <a:t>1b</a:t>
            </a:r>
          </a:p>
        </p:txBody>
      </p:sp>
      <p:sp>
        <p:nvSpPr>
          <p:cNvPr id="7174" name="Text Box 15"/>
          <p:cNvSpPr txBox="1">
            <a:spLocks noChangeArrowheads="1"/>
          </p:cNvSpPr>
          <p:nvPr/>
        </p:nvSpPr>
        <p:spPr bwMode="auto">
          <a:xfrm>
            <a:off x="1692275" y="509588"/>
            <a:ext cx="705643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>
                <a:solidFill>
                  <a:srgbClr val="CC0066"/>
                </a:solidFill>
              </a:rPr>
              <a:t>Ask and answer questions about the weather in the pictures in 1a. </a:t>
            </a:r>
            <a:endParaRPr lang="en-US" altLang="zh-CN">
              <a:solidFill>
                <a:srgbClr val="CC0066"/>
              </a:solidFill>
            </a:endParaRPr>
          </a:p>
        </p:txBody>
      </p:sp>
      <p:pic>
        <p:nvPicPr>
          <p:cNvPr id="7176" name="Picture 8" descr="40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40" t="4379" r="15672" b="52455"/>
          <a:stretch>
            <a:fillRect/>
          </a:stretch>
        </p:blipFill>
        <p:spPr bwMode="auto">
          <a:xfrm>
            <a:off x="684213" y="3848100"/>
            <a:ext cx="3311525" cy="224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8" grpId="0" animBg="1"/>
      <p:bldP spid="7173" grpId="0" animBg="1"/>
      <p:bldP spid="71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朋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170113"/>
            <a:ext cx="2460625" cy="241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标注 12"/>
          <p:cNvSpPr>
            <a:spLocks noChangeArrowheads="1"/>
          </p:cNvSpPr>
          <p:nvPr/>
        </p:nvSpPr>
        <p:spPr bwMode="auto">
          <a:xfrm>
            <a:off x="466725" y="477838"/>
            <a:ext cx="3889375" cy="1366837"/>
          </a:xfrm>
          <a:prstGeom prst="wedgeRectCallout">
            <a:avLst>
              <a:gd name="adj1" fmla="val 41102"/>
              <a:gd name="adj2" fmla="val 90532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4814DA"/>
                </a:solidFill>
              </a:rPr>
              <a:t>How’s the weather in picture e?</a:t>
            </a:r>
            <a:endParaRPr lang="zh-CN" altLang="en-US">
              <a:solidFill>
                <a:srgbClr val="4814DA"/>
              </a:solidFill>
            </a:endParaRPr>
          </a:p>
        </p:txBody>
      </p:sp>
      <p:sp>
        <p:nvSpPr>
          <p:cNvPr id="17" name="矩形标注 16"/>
          <p:cNvSpPr>
            <a:spLocks noChangeArrowheads="1"/>
          </p:cNvSpPr>
          <p:nvPr/>
        </p:nvSpPr>
        <p:spPr bwMode="auto">
          <a:xfrm>
            <a:off x="4643438" y="4797425"/>
            <a:ext cx="3960812" cy="1439863"/>
          </a:xfrm>
          <a:prstGeom prst="wedgeRectCallout">
            <a:avLst>
              <a:gd name="adj1" fmla="val -33005"/>
              <a:gd name="adj2" fmla="val -78444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</a:rPr>
              <a:t>How’s the weather in picture c?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2" name="矩形标注 21"/>
          <p:cNvSpPr>
            <a:spLocks noChangeArrowheads="1"/>
          </p:cNvSpPr>
          <p:nvPr/>
        </p:nvSpPr>
        <p:spPr bwMode="auto">
          <a:xfrm>
            <a:off x="1474788" y="4941888"/>
            <a:ext cx="1944687" cy="792162"/>
          </a:xfrm>
          <a:prstGeom prst="wedgeRectCallout">
            <a:avLst>
              <a:gd name="adj1" fmla="val 53347"/>
              <a:gd name="adj2" fmla="val -9469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4814DA"/>
                </a:solidFill>
              </a:rPr>
              <a:t>It’s hot.</a:t>
            </a:r>
            <a:endParaRPr lang="zh-CN" altLang="en-US">
              <a:solidFill>
                <a:srgbClr val="4814DA"/>
              </a:solidFill>
            </a:endParaRPr>
          </a:p>
        </p:txBody>
      </p:sp>
      <p:sp>
        <p:nvSpPr>
          <p:cNvPr id="28" name="矩形标注 27"/>
          <p:cNvSpPr>
            <a:spLocks noChangeArrowheads="1"/>
          </p:cNvSpPr>
          <p:nvPr/>
        </p:nvSpPr>
        <p:spPr bwMode="auto">
          <a:xfrm>
            <a:off x="5507038" y="620713"/>
            <a:ext cx="1944687" cy="792162"/>
          </a:xfrm>
          <a:prstGeom prst="wedgeRectCallout">
            <a:avLst>
              <a:gd name="adj1" fmla="val -24940"/>
              <a:gd name="adj2" fmla="val 1005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B050"/>
                </a:solidFill>
              </a:rPr>
              <a:t>It’s cool</a:t>
            </a:r>
            <a:r>
              <a:rPr lang="en-US" altLang="zh-CN">
                <a:solidFill>
                  <a:srgbClr val="4814DA"/>
                </a:solidFill>
              </a:rPr>
              <a:t>.</a:t>
            </a:r>
            <a:endParaRPr lang="zh-CN" altLang="en-US">
              <a:solidFill>
                <a:srgbClr val="4814DA"/>
              </a:solidFill>
            </a:endParaRPr>
          </a:p>
        </p:txBody>
      </p:sp>
      <p:pic>
        <p:nvPicPr>
          <p:cNvPr id="8201" name="Picture 9" descr="40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58" t="51620" b="3946"/>
          <a:stretch>
            <a:fillRect/>
          </a:stretch>
        </p:blipFill>
        <p:spPr bwMode="auto">
          <a:xfrm>
            <a:off x="395288" y="2420938"/>
            <a:ext cx="2952750" cy="202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40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5" t="51620" r="35397" b="3946"/>
          <a:stretch>
            <a:fillRect/>
          </a:stretch>
        </p:blipFill>
        <p:spPr bwMode="auto">
          <a:xfrm>
            <a:off x="6300788" y="2493963"/>
            <a:ext cx="2663825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22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标注 12"/>
          <p:cNvSpPr>
            <a:spLocks noChangeArrowheads="1"/>
          </p:cNvSpPr>
          <p:nvPr/>
        </p:nvSpPr>
        <p:spPr bwMode="auto">
          <a:xfrm>
            <a:off x="611188" y="404813"/>
            <a:ext cx="3313112" cy="1439862"/>
          </a:xfrm>
          <a:prstGeom prst="wedgeRectCallout">
            <a:avLst>
              <a:gd name="adj1" fmla="val 35292"/>
              <a:gd name="adj2" fmla="val 81755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4814DA"/>
                </a:solidFill>
              </a:rPr>
              <a:t>How’s weather in picture a?</a:t>
            </a:r>
            <a:endParaRPr lang="zh-CN" altLang="en-US">
              <a:solidFill>
                <a:srgbClr val="4814DA"/>
              </a:solidFill>
            </a:endParaRPr>
          </a:p>
        </p:txBody>
      </p:sp>
      <p:pic>
        <p:nvPicPr>
          <p:cNvPr id="12" name="Picture 10" descr="朋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989138"/>
            <a:ext cx="2460625" cy="241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标注 16"/>
          <p:cNvSpPr>
            <a:spLocks noChangeArrowheads="1"/>
          </p:cNvSpPr>
          <p:nvPr/>
        </p:nvSpPr>
        <p:spPr bwMode="auto">
          <a:xfrm>
            <a:off x="4394200" y="4868863"/>
            <a:ext cx="3922713" cy="1368425"/>
          </a:xfrm>
          <a:prstGeom prst="wedgeRectCallout">
            <a:avLst>
              <a:gd name="adj1" fmla="val -23130"/>
              <a:gd name="adj2" fmla="val -8897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C00000"/>
                </a:solidFill>
              </a:rPr>
              <a:t>How’s the weather in picture b?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2" name="矩形标注 21"/>
          <p:cNvSpPr>
            <a:spLocks noChangeArrowheads="1"/>
          </p:cNvSpPr>
          <p:nvPr/>
        </p:nvSpPr>
        <p:spPr bwMode="auto">
          <a:xfrm>
            <a:off x="1260475" y="5084763"/>
            <a:ext cx="2232025" cy="720725"/>
          </a:xfrm>
          <a:prstGeom prst="wedgeRectCallout">
            <a:avLst>
              <a:gd name="adj1" fmla="val 59602"/>
              <a:gd name="adj2" fmla="val -138769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4814DA"/>
                </a:solidFill>
              </a:rPr>
              <a:t>It’s warm.</a:t>
            </a:r>
            <a:endParaRPr lang="zh-CN" altLang="en-US">
              <a:solidFill>
                <a:srgbClr val="4814DA"/>
              </a:solidFill>
            </a:endParaRPr>
          </a:p>
        </p:txBody>
      </p:sp>
      <p:sp>
        <p:nvSpPr>
          <p:cNvPr id="28" name="矩形标注 27"/>
          <p:cNvSpPr>
            <a:spLocks noChangeArrowheads="1"/>
          </p:cNvSpPr>
          <p:nvPr/>
        </p:nvSpPr>
        <p:spPr bwMode="auto">
          <a:xfrm>
            <a:off x="5795963" y="765175"/>
            <a:ext cx="1981200" cy="647700"/>
          </a:xfrm>
          <a:prstGeom prst="wedgeRectCallout">
            <a:avLst>
              <a:gd name="adj1" fmla="val -47116"/>
              <a:gd name="adj2" fmla="val 151472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00B050"/>
                </a:solidFill>
              </a:rPr>
              <a:t>It’s cold.</a:t>
            </a:r>
            <a:endParaRPr lang="zh-CN" altLang="en-US">
              <a:solidFill>
                <a:srgbClr val="4814DA"/>
              </a:solidFill>
            </a:endParaRPr>
          </a:p>
        </p:txBody>
      </p:sp>
      <p:pic>
        <p:nvPicPr>
          <p:cNvPr id="9225" name="Picture 9" descr="40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2" t="4379" r="56030" b="52501"/>
          <a:stretch>
            <a:fillRect/>
          </a:stretch>
        </p:blipFill>
        <p:spPr bwMode="auto">
          <a:xfrm>
            <a:off x="6084888" y="2492375"/>
            <a:ext cx="2843212" cy="192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40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" t="53705" r="71268" b="3946"/>
          <a:stretch>
            <a:fillRect/>
          </a:stretch>
        </p:blipFill>
        <p:spPr bwMode="auto">
          <a:xfrm>
            <a:off x="360363" y="2349500"/>
            <a:ext cx="3059112" cy="203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22" grpId="0" animBg="1"/>
      <p:bldP spid="28" grpId="0" animBg="1"/>
    </p:bldLst>
  </p:timing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4979</TotalTime>
  <Words>1160</Words>
  <Application>Microsoft Office PowerPoint</Application>
  <PresentationFormat>全屏显示(4:3)</PresentationFormat>
  <Paragraphs>252</Paragraphs>
  <Slides>44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0" baseType="lpstr">
      <vt:lpstr>Times New Roman</vt:lpstr>
      <vt:lpstr>宋体</vt:lpstr>
      <vt:lpstr>Arial</vt:lpstr>
      <vt:lpstr>Wingdings</vt:lpstr>
      <vt:lpstr>Tahoma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lastModifiedBy>user</cp:lastModifiedBy>
  <cp:revision>552</cp:revision>
  <dcterms:created xsi:type="dcterms:W3CDTF">2005-11-21T12:59:25Z</dcterms:created>
  <dcterms:modified xsi:type="dcterms:W3CDTF">2015-08-12T02:15:21Z</dcterms:modified>
</cp:coreProperties>
</file>